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bookmarkIdSeed="3">
  <p:sldMasterIdLst>
    <p:sldMasterId id="2147483648" r:id="rId1"/>
  </p:sldMasterIdLst>
  <p:notesMasterIdLst>
    <p:notesMasterId r:id="rId28"/>
  </p:notesMasterIdLst>
  <p:sldIdLst>
    <p:sldId id="257" r:id="rId2"/>
    <p:sldId id="256" r:id="rId3"/>
    <p:sldId id="259" r:id="rId4"/>
    <p:sldId id="260" r:id="rId5"/>
    <p:sldId id="266" r:id="rId6"/>
    <p:sldId id="281" r:id="rId7"/>
    <p:sldId id="280" r:id="rId8"/>
    <p:sldId id="258" r:id="rId9"/>
    <p:sldId id="261" r:id="rId10"/>
    <p:sldId id="262" r:id="rId11"/>
    <p:sldId id="263" r:id="rId12"/>
    <p:sldId id="264" r:id="rId13"/>
    <p:sldId id="265" r:id="rId14"/>
    <p:sldId id="267" r:id="rId15"/>
    <p:sldId id="268" r:id="rId16"/>
    <p:sldId id="272" r:id="rId17"/>
    <p:sldId id="269" r:id="rId18"/>
    <p:sldId id="270" r:id="rId19"/>
    <p:sldId id="271"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FAF2"/>
    <a:srgbClr val="A2E6CB"/>
    <a:srgbClr val="F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rest-parameters-spread-operator#the-arguments-variable" TargetMode="External"/><Relationship Id="rId3" Type="http://schemas.openxmlformats.org/officeDocument/2006/relationships/image" Target="../media/image2.png"/><Relationship Id="rId7" Type="http://schemas.openxmlformats.org/officeDocument/2006/relationships/hyperlink" Target="https://learn.javascript.ru/function-basics#parametry-po-umolchaniyu" TargetMode="External"/><Relationship Id="rId12" Type="http://schemas.openxmlformats.org/officeDocument/2006/relationships/hyperlink" Target="https://learn.javascript.ru/closure#leksicheskoe-okruzheni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eveloper.mozilla.org/ru/docs/Web/JavaScript/Reference/Functions" TargetMode="External"/><Relationship Id="rId11" Type="http://schemas.openxmlformats.org/officeDocument/2006/relationships/hyperlink" Target="https://learn.javascript.ru/function-basics#vneshnie-peremennye" TargetMode="External"/><Relationship Id="rId5" Type="http://schemas.openxmlformats.org/officeDocument/2006/relationships/image" Target="../media/image4.png"/><Relationship Id="rId10" Type="http://schemas.openxmlformats.org/officeDocument/2006/relationships/hyperlink" Target="https://learn.javascript.ru/function-basics#lokalnye-peremennye" TargetMode="External"/><Relationship Id="rId4" Type="http://schemas.openxmlformats.org/officeDocument/2006/relationships/image" Target="../media/image3.png"/><Relationship Id="rId9" Type="http://schemas.openxmlformats.org/officeDocument/2006/relationships/hyperlink" Target="https://learn.javascript.ru/rest-parameters-spread-operator#ostatochnye-paramet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ozilla.org/ru/docs/Glossary/Hoisting" TargetMode="External"/><Relationship Id="rId13" Type="http://schemas.openxmlformats.org/officeDocument/2006/relationships/hyperlink" Target="https://behemothoz.gitbooks.io/js-learn/content/chapter1/raznitsa-mezhdu-function-expression-i-function-declaration.html" TargetMode="External"/><Relationship Id="rId3" Type="http://schemas.openxmlformats.org/officeDocument/2006/relationships/hyperlink" Target="https://learn.javascript.ru/rest-parameters-spread-operator#ostatochnye-parametry" TargetMode="External"/><Relationship Id="rId7" Type="http://schemas.openxmlformats.org/officeDocument/2006/relationships/image" Target="../media/image6.png"/><Relationship Id="rId12" Type="http://schemas.openxmlformats.org/officeDocument/2006/relationships/hyperlink" Target="https://learn.javascript.ru/closure#leksicheskoe-okruzheni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learn.javascript.ru/function-basics#obyavlenie-funktsii" TargetMode="External"/><Relationship Id="rId11" Type="http://schemas.openxmlformats.org/officeDocument/2006/relationships/hyperlink" Target="https://developer.mozilla.org/ru/docs/Web/JavaScript/Reference/Operators/this" TargetMode="External"/><Relationship Id="rId5" Type="http://schemas.openxmlformats.org/officeDocument/2006/relationships/image" Target="../media/image5.png"/><Relationship Id="rId10" Type="http://schemas.openxmlformats.org/officeDocument/2006/relationships/hyperlink" Target="https://learn.javascript.ru/rest-parameters-spread-operator#the-arguments-variable" TargetMode="External"/><Relationship Id="rId4" Type="http://schemas.openxmlformats.org/officeDocument/2006/relationships/hyperlink" Target="https://learn.javascript.ru/function-expressions" TargetMode="External"/><Relationship Id="rId9" Type="http://schemas.openxmlformats.org/officeDocument/2006/relationships/hyperlink" Target="https://learn.javascript.ru/new-function" TargetMode="External"/><Relationship Id="rId14" Type="http://schemas.openxmlformats.org/officeDocument/2006/relationships/hyperlink" Target="https://medium.com/devschacht/anonymous-functions-in-javascript-ff6b9ba85de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eveloper.mozilla.org/ru/docs/Web/JavaScript/Reference/Functions/Method_definitions" TargetMode="External"/><Relationship Id="rId13" Type="http://schemas.openxmlformats.org/officeDocument/2006/relationships/hyperlink" Target="https://developer.mozilla.org/en-US/docs/Web/JavaScript/Reference/Functions/set" TargetMode="External"/><Relationship Id="rId3" Type="http://schemas.openxmlformats.org/officeDocument/2006/relationships/hyperlink" Target="https://developer.mozilla.org/en-US/docs/Web/JavaScript/Reference/Functions#the_function_constructor" TargetMode="External"/><Relationship Id="rId7" Type="http://schemas.openxmlformats.org/officeDocument/2006/relationships/image" Target="../media/image6.png"/><Relationship Id="rId12" Type="http://schemas.openxmlformats.org/officeDocument/2006/relationships/hyperlink" Target="https://developer.mozilla.org/en-US/docs/Web/JavaScript/Reference/Statements/async_fun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earn.javascript.ru/new-function" TargetMode="External"/><Relationship Id="rId11" Type="http://schemas.openxmlformats.org/officeDocument/2006/relationships/hyperlink" Target="https://developer.mozilla.org/en-US/docs/Web/JavaScript/Reference/Functions#The_GeneratorFunction_constructor" TargetMode="External"/><Relationship Id="rId5" Type="http://schemas.openxmlformats.org/officeDocument/2006/relationships/hyperlink" Target="https://developer.mozilla.org/ru/docs/Web/JavaScript/Reference/Functions#the_function_constructor" TargetMode="External"/><Relationship Id="rId15" Type="http://schemas.openxmlformats.org/officeDocument/2006/relationships/image" Target="../media/image7.gif"/><Relationship Id="rId10" Type="http://schemas.openxmlformats.org/officeDocument/2006/relationships/hyperlink" Target="https://learn.javascript.ru/generator" TargetMode="External"/><Relationship Id="rId4" Type="http://schemas.openxmlformats.org/officeDocument/2006/relationships/image" Target="../media/image5.png"/><Relationship Id="rId9" Type="http://schemas.openxmlformats.org/officeDocument/2006/relationships/hyperlink" Target="https://developer.mozilla.org/en-US/docs/Web/JavaScript/Reference/Functions/Method_definitions" TargetMode="External"/><Relationship Id="rId14" Type="http://schemas.openxmlformats.org/officeDocument/2006/relationships/hyperlink" Target="https://developer.mozilla.org/en-US/docs/Web/JavaScript/Reference/Functions/get"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function-basics#parametry-po-umolchaniyu" TargetMode="External"/><Relationship Id="rId3" Type="http://schemas.openxmlformats.org/officeDocument/2006/relationships/image" Target="../media/image8.png"/><Relationship Id="rId7" Type="http://schemas.openxmlformats.org/officeDocument/2006/relationships/hyperlink" Target="https://learn.javascript.ru/rest-parameters-spread-operator#ostatochnye-parametr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earn.javascript.ru/rest-parameters-spread-operator#the-arguments-variable" TargetMode="Externa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s://developer.mozilla.org/ru/docs/Web/JavaScript/Reference/Global_Objects/Function/argumen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28</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553034"/>
            <a:ext cx="6906004" cy="2393925"/>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rgbClr val="595959"/>
                </a:solidFill>
                <a:latin typeface="Comic Sans MS" panose="030F0702030302020204" pitchFamily="66" charset="0"/>
                <a:ea typeface="Rubik"/>
                <a:cs typeface="Rubik"/>
                <a:sym typeface="Rubik"/>
              </a:rPr>
              <a:t>Lesson plan:</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Comic Sans MS" panose="030F0702030302020204" pitchFamily="66" charset="0"/>
                <a:ea typeface="Rubik"/>
                <a:cs typeface="Rubik"/>
                <a:sym typeface="Rubik"/>
              </a:rPr>
              <a:t>Зачем они нужны</a:t>
            </a:r>
            <a:endParaRPr lang="en-US" sz="1800" dirty="0">
              <a:solidFill>
                <a:schemeClr val="tx1">
                  <a:lumMod val="65000"/>
                  <a:lumOff val="35000"/>
                </a:schemeClr>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i="0" u="none" strike="noStrike" dirty="0">
                <a:solidFill>
                  <a:schemeClr val="tx1">
                    <a:lumMod val="65000"/>
                    <a:lumOff val="35000"/>
                  </a:schemeClr>
                </a:solidFill>
                <a:effectLst/>
                <a:latin typeface="Comic Sans MS" panose="030F0702030302020204" pitchFamily="66" charset="0"/>
              </a:rPr>
              <a:t>Объявление, </a:t>
            </a:r>
            <a:r>
              <a:rPr lang="ru-RU" sz="1800" dirty="0">
                <a:solidFill>
                  <a:schemeClr val="tx1">
                    <a:lumMod val="65000"/>
                    <a:lumOff val="35000"/>
                  </a:schemeClr>
                </a:solidFill>
                <a:latin typeface="Comic Sans MS" panose="030F0702030302020204" pitchFamily="66" charset="0"/>
                <a:ea typeface="Rubik"/>
                <a:cs typeface="Rubik"/>
                <a:sym typeface="Rubik"/>
              </a:rPr>
              <a:t>Виды и отличия </a:t>
            </a:r>
            <a:r>
              <a:rPr lang="ru-RU" sz="1800" dirty="0">
                <a:solidFill>
                  <a:schemeClr val="tx1">
                    <a:lumMod val="65000"/>
                    <a:lumOff val="35000"/>
                  </a:schemeClr>
                </a:solidFill>
                <a:latin typeface="Comic Sans MS" panose="030F0702030302020204" pitchFamily="66" charset="0"/>
                <a:ea typeface="Rubik"/>
                <a:cs typeface="Rubik"/>
                <a:sym typeface="Rubik"/>
                <a:hlinkClick r:id="rId6"/>
              </a:rPr>
              <a:t>функций</a:t>
            </a:r>
            <a:r>
              <a:rPr lang="ru-RU" sz="1800" dirty="0">
                <a:solidFill>
                  <a:schemeClr val="tx1">
                    <a:lumMod val="65000"/>
                    <a:lumOff val="35000"/>
                  </a:schemeClr>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rgbClr val="595959"/>
                </a:solidFill>
                <a:latin typeface="Comic Sans MS" panose="030F0702030302020204" pitchFamily="66" charset="0"/>
                <a:ea typeface="Rubik"/>
                <a:cs typeface="Rubik"/>
                <a:sym typeface="Rubik"/>
              </a:rPr>
              <a:t>Передаваемые, </a:t>
            </a:r>
            <a:r>
              <a:rPr lang="ru-RU" sz="1800" dirty="0">
                <a:solidFill>
                  <a:srgbClr val="595959"/>
                </a:solidFill>
                <a:latin typeface="Comic Sans MS" panose="030F0702030302020204" pitchFamily="66" charset="0"/>
                <a:ea typeface="Rubik"/>
                <a:cs typeface="Rubik"/>
                <a:sym typeface="Rubik"/>
                <a:hlinkClick r:id="rId7"/>
              </a:rPr>
              <a:t>параметры по умолчанию</a:t>
            </a:r>
            <a:r>
              <a:rPr lang="en-US" sz="1800" dirty="0">
                <a:solidFill>
                  <a:srgbClr val="595959"/>
                </a:solidFill>
                <a:latin typeface="Comic Sans MS" panose="030F0702030302020204" pitchFamily="66" charset="0"/>
                <a:ea typeface="Rubik"/>
                <a:cs typeface="Rubik"/>
                <a:sym typeface="Rubik"/>
              </a:rPr>
              <a:t> </a:t>
            </a:r>
            <a:endParaRPr lang="ru-RU" sz="18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sz="1800" dirty="0">
                <a:solidFill>
                  <a:srgbClr val="595959"/>
                </a:solidFill>
                <a:latin typeface="Comic Sans MS" panose="030F0702030302020204" pitchFamily="66" charset="0"/>
                <a:ea typeface="Rubik"/>
                <a:cs typeface="Rubik"/>
                <a:sym typeface="Rubik"/>
                <a:hlinkClick r:id="rId8"/>
              </a:rPr>
              <a:t>a</a:t>
            </a:r>
            <a:r>
              <a:rPr lang="en-US" sz="1800" dirty="0">
                <a:solidFill>
                  <a:srgbClr val="595959"/>
                </a:solidFill>
                <a:latin typeface="Comic Sans MS" panose="030F0702030302020204" pitchFamily="66" charset="0"/>
                <a:ea typeface="Rubik"/>
                <a:cs typeface="Rubik"/>
                <a:sym typeface="Rubik"/>
                <a:hlinkClick r:id="rId8"/>
              </a:rPr>
              <a:t>rguments</a:t>
            </a:r>
            <a:r>
              <a:rPr lang="ru-RU" sz="1800" dirty="0">
                <a:solidFill>
                  <a:srgbClr val="595959"/>
                </a:solidFill>
                <a:latin typeface="Comic Sans MS" panose="030F0702030302020204" pitchFamily="66" charset="0"/>
                <a:ea typeface="Rubik"/>
                <a:cs typeface="Rubik"/>
                <a:sym typeface="Rubik"/>
              </a:rPr>
              <a:t> и </a:t>
            </a:r>
            <a:r>
              <a:rPr kumimoji="0" lang="ru-RU" altLang="ru-RU" sz="1800" i="0" u="none" strike="noStrike" cap="none" normalizeH="0" baseline="0" dirty="0">
                <a:ln>
                  <a:noFill/>
                </a:ln>
                <a:solidFill>
                  <a:srgbClr val="333333"/>
                </a:solidFill>
                <a:effectLst/>
                <a:latin typeface="Comic Sans MS" panose="030F0702030302020204" pitchFamily="66" charset="0"/>
                <a:hlinkClick r:id="rId9"/>
              </a:rPr>
              <a:t>О</a:t>
            </a:r>
            <a:r>
              <a:rPr kumimoji="0" lang="ru-RU" altLang="ru-RU" sz="1800" i="0" u="none" strike="noStrike" cap="none" normalizeH="0" baseline="0" dirty="0" bmk="">
                <a:ln>
                  <a:noFill/>
                </a:ln>
                <a:solidFill>
                  <a:srgbClr val="333333"/>
                </a:solidFill>
                <a:effectLst/>
                <a:latin typeface="Comic Sans MS" panose="030F0702030302020204" pitchFamily="66" charset="0"/>
                <a:hlinkClick r:id="rId9"/>
              </a:rPr>
              <a:t>статочные параметры (...)</a:t>
            </a:r>
            <a:endParaRPr lang="ru-RU" sz="18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rgbClr val="595959"/>
                </a:solidFill>
                <a:latin typeface="Comic Sans MS" panose="030F0702030302020204" pitchFamily="66" charset="0"/>
                <a:ea typeface="Rubik"/>
                <a:cs typeface="Rubik"/>
                <a:sym typeface="Rubik"/>
                <a:hlinkClick r:id="rId10"/>
              </a:rPr>
              <a:t>Локальные</a:t>
            </a:r>
            <a:r>
              <a:rPr lang="ru-RU" sz="1800" dirty="0">
                <a:solidFill>
                  <a:srgbClr val="595959"/>
                </a:solidFill>
                <a:latin typeface="Comic Sans MS" panose="030F0702030302020204" pitchFamily="66" charset="0"/>
                <a:ea typeface="Rubik"/>
                <a:cs typeface="Rubik"/>
                <a:sym typeface="Rubik"/>
              </a:rPr>
              <a:t> и </a:t>
            </a:r>
            <a:r>
              <a:rPr lang="ru-RU" sz="1800" dirty="0">
                <a:solidFill>
                  <a:srgbClr val="595959"/>
                </a:solidFill>
                <a:latin typeface="Comic Sans MS" panose="030F0702030302020204" pitchFamily="66" charset="0"/>
                <a:ea typeface="Rubik"/>
                <a:cs typeface="Rubik"/>
                <a:sym typeface="Rubik"/>
                <a:hlinkClick r:id="rId11"/>
              </a:rPr>
              <a:t>Внешние</a:t>
            </a:r>
            <a:r>
              <a:rPr lang="ru-RU" sz="1800" dirty="0">
                <a:solidFill>
                  <a:srgbClr val="595959"/>
                </a:solidFill>
                <a:latin typeface="Comic Sans MS" panose="030F0702030302020204" pitchFamily="66" charset="0"/>
                <a:ea typeface="Rubik"/>
                <a:cs typeface="Rubik"/>
                <a:sym typeface="Rubik"/>
              </a:rPr>
              <a:t> переменные</a:t>
            </a:r>
          </a:p>
          <a:p>
            <a:pPr marL="457200" marR="0" lvl="0" indent="-457200" algn="l" rtl="0">
              <a:lnSpc>
                <a:spcPct val="120000"/>
              </a:lnSpc>
              <a:spcBef>
                <a:spcPts val="0"/>
              </a:spcBef>
              <a:spcAft>
                <a:spcPts val="0"/>
              </a:spcAft>
              <a:buClr>
                <a:srgbClr val="000000"/>
              </a:buClr>
              <a:buSzPts val="2000"/>
              <a:buFont typeface="+mj-lt"/>
              <a:buAutoNum type="arabicPeriod"/>
            </a:pPr>
            <a:r>
              <a:rPr lang="en-US" sz="1800" dirty="0">
                <a:solidFill>
                  <a:srgbClr val="595959"/>
                </a:solidFill>
                <a:latin typeface="Comic Sans MS" panose="030F0702030302020204" pitchFamily="66" charset="0"/>
                <a:ea typeface="Rubik"/>
                <a:cs typeface="Rubik"/>
                <a:sym typeface="Rubik"/>
                <a:hlinkClick r:id="rId12"/>
              </a:rPr>
              <a:t>Lexical Environment</a:t>
            </a:r>
            <a:endParaRPr lang="ru-RU" sz="1800" dirty="0">
              <a:solidFill>
                <a:srgbClr val="595959"/>
              </a:solidFill>
              <a:latin typeface="Comic Sans MS" panose="030F0702030302020204" pitchFamily="66" charset="0"/>
              <a:ea typeface="Rubik"/>
              <a:cs typeface="Rubik"/>
              <a:sym typeface="Rubik"/>
            </a:endParaRPr>
          </a:p>
        </p:txBody>
      </p:sp>
      <p:sp>
        <p:nvSpPr>
          <p:cNvPr id="11" name="TextBox 10">
            <a:extLst>
              <a:ext uri="{FF2B5EF4-FFF2-40B4-BE49-F238E27FC236}">
                <a16:creationId xmlns:a16="http://schemas.microsoft.com/office/drawing/2014/main" id="{5E6CD44C-870D-45D9-A52A-805AE4A35426}"/>
              </a:ext>
            </a:extLst>
          </p:cNvPr>
          <p:cNvSpPr txBox="1"/>
          <p:nvPr/>
        </p:nvSpPr>
        <p:spPr>
          <a:xfrm>
            <a:off x="205997" y="1610182"/>
            <a:ext cx="6149974" cy="1569660"/>
          </a:xfrm>
          <a:prstGeom prst="rect">
            <a:avLst/>
          </a:prstGeom>
          <a:noFill/>
        </p:spPr>
        <p:txBody>
          <a:bodyPr wrap="square">
            <a:spAutoFit/>
          </a:bodyPr>
          <a:lstStyle/>
          <a:p>
            <a:pPr algn="ct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Functions</a:t>
            </a:r>
          </a:p>
          <a:p>
            <a:pPr algn="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 </a:t>
            </a:r>
            <a:r>
              <a:rPr lang="en-GB" sz="3200" b="1" i="0" u="none" strike="noStrike" cap="none" dirty="0">
                <a:solidFill>
                  <a:srgbClr val="F1B828"/>
                </a:solidFill>
                <a:latin typeface="Consolas" panose="020B0609020204030204" pitchFamily="49" charset="0"/>
                <a:ea typeface="Playfair Display"/>
                <a:cs typeface="Playfair Display"/>
                <a:sym typeface="Playfair Display"/>
              </a:rPr>
              <a:t>()=&gt;{}</a:t>
            </a:r>
            <a:endParaRPr lang="ru-RU" sz="4800" dirty="0">
              <a:latin typeface="Consolas" panose="020B0609020204030204"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69" name="Блок-схема: перфолента 68">
            <a:extLst>
              <a:ext uri="{FF2B5EF4-FFF2-40B4-BE49-F238E27FC236}">
                <a16:creationId xmlns:a16="http://schemas.microsoft.com/office/drawing/2014/main" id="{D84EB64F-8FF3-4255-9E89-BA3D577F8D26}"/>
              </a:ext>
            </a:extLst>
          </p:cNvPr>
          <p:cNvSpPr/>
          <p:nvPr/>
        </p:nvSpPr>
        <p:spPr>
          <a:xfrm>
            <a:off x="0" y="4318001"/>
            <a:ext cx="12192000" cy="4327436"/>
          </a:xfrm>
          <a:prstGeom prst="flowChartPunchedTap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A177950-107E-477B-A483-C0EAEA038FA1}"/>
              </a:ext>
            </a:extLst>
          </p:cNvPr>
          <p:cNvSpPr txBox="1"/>
          <p:nvPr/>
        </p:nvSpPr>
        <p:spPr>
          <a:xfrm>
            <a:off x="3038733" y="498016"/>
            <a:ext cx="2711450" cy="954107"/>
          </a:xfrm>
          <a:prstGeom prst="rect">
            <a:avLst/>
          </a:prstGeom>
          <a:noFill/>
          <a:ln w="38100">
            <a:solidFill>
              <a:schemeClr val="accent6"/>
            </a:solidFill>
          </a:ln>
        </p:spPr>
        <p:txBody>
          <a:bodyPr wrap="square">
            <a:spAutoFit/>
          </a:bodyPr>
          <a:lstStyle/>
          <a:p>
            <a:r>
              <a:rPr lang="en-US" b="0" i="0" dirty="0">
                <a:solidFill>
                  <a:schemeClr val="accent1"/>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имя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тело</a:t>
            </a:r>
            <a:r>
              <a:rPr lang="ru-RU" b="0" i="0" dirty="0">
                <a:solidFill>
                  <a:srgbClr val="A67F59"/>
                </a:solidFill>
                <a:effectLst/>
                <a:latin typeface="Consolas" panose="020B0609020204030204" pitchFamily="49" charset="0"/>
              </a:rPr>
              <a:t>...</a:t>
            </a:r>
            <a:endParaRPr lang="en-US" b="0" i="0" dirty="0">
              <a:solidFill>
                <a:srgbClr val="A67F5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FF0000"/>
                </a:solidFill>
                <a:effectLst/>
                <a:latin typeface="Consolas" panose="020B0609020204030204" pitchFamily="49" charset="0"/>
              </a:rPr>
              <a:t>Имя</a:t>
            </a:r>
            <a:r>
              <a:rPr lang="en-US" dirty="0">
                <a:solidFill>
                  <a:srgbClr val="FF0000"/>
                </a:solidFill>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en-US" dirty="0">
                <a:solidFill>
                  <a:srgbClr val="FF0000"/>
                </a:solidFill>
                <a:latin typeface="Consolas" panose="020B0609020204030204" pitchFamily="49" charset="0"/>
              </a:rPr>
              <a:t>);</a:t>
            </a:r>
            <a:endParaRPr lang="ru-RU" dirty="0">
              <a:solidFill>
                <a:srgbClr val="FF0000"/>
              </a:solidFill>
              <a:latin typeface="Consolas" panose="020B0609020204030204" pitchFamily="49" charset="0"/>
            </a:endParaRPr>
          </a:p>
        </p:txBody>
      </p:sp>
      <p:sp>
        <p:nvSpPr>
          <p:cNvPr id="40" name="TextBox 39">
            <a:extLst>
              <a:ext uri="{FF2B5EF4-FFF2-40B4-BE49-F238E27FC236}">
                <a16:creationId xmlns:a16="http://schemas.microsoft.com/office/drawing/2014/main" id="{68BE3895-A15F-423E-8910-2AE9368A44A3}"/>
              </a:ext>
            </a:extLst>
          </p:cNvPr>
          <p:cNvSpPr txBox="1"/>
          <p:nvPr/>
        </p:nvSpPr>
        <p:spPr>
          <a:xfrm>
            <a:off x="857" y="26110"/>
            <a:ext cx="2242792" cy="461665"/>
          </a:xfrm>
          <a:prstGeom prst="rect">
            <a:avLst/>
          </a:prstGeom>
          <a:noFill/>
          <a:ln w="28575">
            <a:solidFill>
              <a:schemeClr val="tx1"/>
            </a:solidFill>
            <a:prstDash val="sysDot"/>
          </a:ln>
        </p:spPr>
        <p:txBody>
          <a:bodyPr wrap="square">
            <a:spAutoFit/>
          </a:bodyPr>
          <a:lstStyle/>
          <a:p>
            <a:r>
              <a:rPr lang="en-US" sz="2400" b="1" i="0" dirty="0">
                <a:solidFill>
                  <a:srgbClr val="DD4A68"/>
                </a:solidFill>
                <a:effectLst/>
                <a:latin typeface="Consolas" panose="020B0609020204030204" pitchFamily="49" charset="0"/>
              </a:rPr>
              <a:t>  </a:t>
            </a:r>
            <a:r>
              <a:rPr lang="en-US" sz="2400" b="1" i="0" dirty="0" err="1">
                <a:solidFill>
                  <a:srgbClr val="DD4A68"/>
                </a:solidFill>
                <a:effectLst/>
                <a:latin typeface="Consolas" panose="020B0609020204030204" pitchFamily="49" charset="0"/>
              </a:rPr>
              <a:t>sayHi</a:t>
            </a:r>
            <a:r>
              <a:rPr lang="en-US" sz="2400" b="1" i="0" dirty="0">
                <a:solidFill>
                  <a:srgbClr val="DD4A68"/>
                </a:solidFill>
                <a:effectLst/>
                <a:latin typeface="Consolas" panose="020B0609020204030204" pitchFamily="49" charset="0"/>
              </a:rPr>
              <a:t>();</a:t>
            </a:r>
            <a:endParaRPr lang="ru-RU" sz="2400" b="1" dirty="0"/>
          </a:p>
        </p:txBody>
      </p:sp>
      <p:sp>
        <p:nvSpPr>
          <p:cNvPr id="20" name="TextBox 19">
            <a:extLst>
              <a:ext uri="{FF2B5EF4-FFF2-40B4-BE49-F238E27FC236}">
                <a16:creationId xmlns:a16="http://schemas.microsoft.com/office/drawing/2014/main" id="{25A1FF73-5CDA-4C28-AA00-45EE977EDB47}"/>
              </a:ext>
            </a:extLst>
          </p:cNvPr>
          <p:cNvSpPr txBox="1"/>
          <p:nvPr/>
        </p:nvSpPr>
        <p:spPr>
          <a:xfrm>
            <a:off x="196852" y="4290665"/>
            <a:ext cx="33210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22" name="TextBox 21">
            <a:extLst>
              <a:ext uri="{FF2B5EF4-FFF2-40B4-BE49-F238E27FC236}">
                <a16:creationId xmlns:a16="http://schemas.microsoft.com/office/drawing/2014/main" id="{82314457-635E-4926-9703-0A087909996D}"/>
              </a:ext>
            </a:extLst>
          </p:cNvPr>
          <p:cNvSpPr txBox="1"/>
          <p:nvPr/>
        </p:nvSpPr>
        <p:spPr>
          <a:xfrm>
            <a:off x="3723724" y="4284440"/>
            <a:ext cx="38798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0077AA"/>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37" name="Группа 36">
            <a:extLst>
              <a:ext uri="{FF2B5EF4-FFF2-40B4-BE49-F238E27FC236}">
                <a16:creationId xmlns:a16="http://schemas.microsoft.com/office/drawing/2014/main" id="{0F40880A-AD65-4492-9D07-CE975564D362}"/>
              </a:ext>
            </a:extLst>
          </p:cNvPr>
          <p:cNvGrpSpPr/>
          <p:nvPr/>
        </p:nvGrpSpPr>
        <p:grpSpPr>
          <a:xfrm rot="20481559">
            <a:off x="3956673" y="2752916"/>
            <a:ext cx="3644277" cy="710517"/>
            <a:chOff x="3886823" y="2403666"/>
            <a:chExt cx="3644277" cy="710517"/>
          </a:xfrm>
        </p:grpSpPr>
        <p:sp>
          <p:nvSpPr>
            <p:cNvPr id="16" name="TextBox 15">
              <a:extLst>
                <a:ext uri="{FF2B5EF4-FFF2-40B4-BE49-F238E27FC236}">
                  <a16:creationId xmlns:a16="http://schemas.microsoft.com/office/drawing/2014/main" id="{F8033711-CDC1-44E4-8597-5CDC25ED9E80}"/>
                </a:ext>
              </a:extLst>
            </p:cNvPr>
            <p:cNvSpPr txBox="1"/>
            <p:nvPr/>
          </p:nvSpPr>
          <p:spPr>
            <a:xfrm>
              <a:off x="4457731" y="2806406"/>
              <a:ext cx="27686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Функциональное Выражение</a:t>
              </a:r>
              <a:endParaRPr lang="ru-RU" dirty="0">
                <a:solidFill>
                  <a:schemeClr val="bg1">
                    <a:lumMod val="65000"/>
                  </a:schemeClr>
                </a:solidFill>
                <a:latin typeface="Comic Sans MS" panose="030F0702030302020204" pitchFamily="66" charset="0"/>
              </a:endParaRPr>
            </a:p>
          </p:txBody>
        </p:sp>
        <p:grpSp>
          <p:nvGrpSpPr>
            <p:cNvPr id="23" name="Группа 22">
              <a:extLst>
                <a:ext uri="{FF2B5EF4-FFF2-40B4-BE49-F238E27FC236}">
                  <a16:creationId xmlns:a16="http://schemas.microsoft.com/office/drawing/2014/main" id="{807D97BB-29FB-4894-B5FF-9D937745A2AA}"/>
                </a:ext>
              </a:extLst>
            </p:cNvPr>
            <p:cNvGrpSpPr/>
            <p:nvPr/>
          </p:nvGrpSpPr>
          <p:grpSpPr>
            <a:xfrm>
              <a:off x="3886823" y="2403666"/>
              <a:ext cx="3644277" cy="463846"/>
              <a:chOff x="3156719" y="978441"/>
              <a:chExt cx="3644277" cy="463846"/>
            </a:xfrm>
          </p:grpSpPr>
          <p:sp>
            <p:nvSpPr>
              <p:cNvPr id="24" name="TextBox 23">
                <a:extLst>
                  <a:ext uri="{FF2B5EF4-FFF2-40B4-BE49-F238E27FC236}">
                    <a16:creationId xmlns:a16="http://schemas.microsoft.com/office/drawing/2014/main" id="{A2E05BB9-2CA0-4DFD-B56C-196F8ACE09FA}"/>
                  </a:ext>
                </a:extLst>
              </p:cNvPr>
              <p:cNvSpPr txBox="1"/>
              <p:nvPr/>
            </p:nvSpPr>
            <p:spPr>
              <a:xfrm>
                <a:off x="3721100" y="1017555"/>
                <a:ext cx="3079896" cy="424732"/>
              </a:xfrm>
              <a:prstGeom prst="rect">
                <a:avLst/>
              </a:prstGeom>
              <a:noFill/>
              <a:effectLst>
                <a:outerShdw blurRad="50800" dist="38100" dir="5400000" algn="t" rotWithShape="0">
                  <a:prstClr val="black">
                    <a:alpha val="40000"/>
                  </a:prstClr>
                </a:outerShdw>
              </a:effectLst>
            </p:spPr>
            <p:txBody>
              <a:bodyPr wrap="square">
                <a:spAutoFit/>
              </a:bodyPr>
              <a:lstStyle/>
              <a:p>
                <a:pPr>
                  <a:lnSpc>
                    <a:spcPct val="90000"/>
                  </a:lnSpc>
                  <a:buClr>
                    <a:schemeClr val="dk1"/>
                  </a:buClr>
                  <a:buSzPts val="4400"/>
                </a:pPr>
                <a:r>
                  <a:rPr lang="en-US" sz="2400" b="1" dirty="0">
                    <a:solidFill>
                      <a:schemeClr val="tx1"/>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Function Expression</a:t>
                </a:r>
                <a:endParaRPr lang="en-US" sz="2400" b="1" dirty="0">
                  <a:solidFill>
                    <a:schemeClr val="tx1"/>
                  </a:solidFill>
                  <a:effectLst/>
                  <a:latin typeface="Comic Sans MS" panose="030F0702030302020204" pitchFamily="66" charset="0"/>
                </a:endParaRPr>
              </a:p>
            </p:txBody>
          </p:sp>
          <p:pic>
            <p:nvPicPr>
              <p:cNvPr id="25" name="Google Shape;318;p25" descr="C:\Users\gelya\OneDrive\Рабочий стол\Link.png">
                <a:hlinkClick r:id="rId4"/>
                <a:extLst>
                  <a:ext uri="{FF2B5EF4-FFF2-40B4-BE49-F238E27FC236}">
                    <a16:creationId xmlns:a16="http://schemas.microsoft.com/office/drawing/2014/main" id="{A2EC9BDA-4E15-4935-9E9B-53A0B1B25ACD}"/>
                  </a:ext>
                </a:extLst>
              </p:cNvPr>
              <p:cNvPicPr preferRelativeResize="0"/>
              <p:nvPr/>
            </p:nvPicPr>
            <p:blipFill rotWithShape="1">
              <a:blip r:embed="rId5">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grpSp>
        <p:nvGrpSpPr>
          <p:cNvPr id="41" name="Группа 40">
            <a:extLst>
              <a:ext uri="{FF2B5EF4-FFF2-40B4-BE49-F238E27FC236}">
                <a16:creationId xmlns:a16="http://schemas.microsoft.com/office/drawing/2014/main" id="{42DBFBDE-8C67-4F8E-98F5-E44222D32701}"/>
              </a:ext>
            </a:extLst>
          </p:cNvPr>
          <p:cNvGrpSpPr/>
          <p:nvPr/>
        </p:nvGrpSpPr>
        <p:grpSpPr>
          <a:xfrm rot="20481559">
            <a:off x="215900" y="2786324"/>
            <a:ext cx="3680448" cy="661153"/>
            <a:chOff x="146050" y="2437074"/>
            <a:chExt cx="3680448" cy="661153"/>
          </a:xfrm>
        </p:grpSpPr>
        <p:sp>
          <p:nvSpPr>
            <p:cNvPr id="18" name="TextBox 17">
              <a:extLst>
                <a:ext uri="{FF2B5EF4-FFF2-40B4-BE49-F238E27FC236}">
                  <a16:creationId xmlns:a16="http://schemas.microsoft.com/office/drawing/2014/main" id="{66FA84FF-A16E-4432-AADD-BD31DEF00E23}"/>
                </a:ext>
              </a:extLst>
            </p:cNvPr>
            <p:cNvSpPr txBox="1"/>
            <p:nvPr/>
          </p:nvSpPr>
          <p:spPr>
            <a:xfrm>
              <a:off x="623690" y="2790450"/>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Объявление Функции</a:t>
              </a:r>
              <a:endParaRPr lang="ru-RU" dirty="0">
                <a:solidFill>
                  <a:schemeClr val="bg1">
                    <a:lumMod val="65000"/>
                  </a:schemeClr>
                </a:solidFill>
                <a:latin typeface="Comic Sans MS" panose="030F0702030302020204" pitchFamily="66" charset="0"/>
              </a:endParaRPr>
            </a:p>
          </p:txBody>
        </p:sp>
        <p:grpSp>
          <p:nvGrpSpPr>
            <p:cNvPr id="21" name="Группа 20">
              <a:extLst>
                <a:ext uri="{FF2B5EF4-FFF2-40B4-BE49-F238E27FC236}">
                  <a16:creationId xmlns:a16="http://schemas.microsoft.com/office/drawing/2014/main" id="{B903B431-3AEA-42F8-832B-F95595AD66FC}"/>
                </a:ext>
              </a:extLst>
            </p:cNvPr>
            <p:cNvGrpSpPr/>
            <p:nvPr/>
          </p:nvGrpSpPr>
          <p:grpSpPr>
            <a:xfrm>
              <a:off x="146050" y="2437074"/>
              <a:ext cx="3680448" cy="424732"/>
              <a:chOff x="3245534" y="470095"/>
              <a:chExt cx="3680448" cy="424732"/>
            </a:xfrm>
          </p:grpSpPr>
          <p:sp>
            <p:nvSpPr>
              <p:cNvPr id="14" name="TextBox 13">
                <a:extLst>
                  <a:ext uri="{FF2B5EF4-FFF2-40B4-BE49-F238E27FC236}">
                    <a16:creationId xmlns:a16="http://schemas.microsoft.com/office/drawing/2014/main" id="{B0309972-9D3F-4454-B3CB-460D32373520}"/>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a:t>
                </a:r>
                <a:r>
                  <a:rPr lang="en-US" sz="2400" b="1"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 Declaration</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27" name="Google Shape;331;p26">
                <a:hlinkClick r:id="rId6"/>
                <a:extLst>
                  <a:ext uri="{FF2B5EF4-FFF2-40B4-BE49-F238E27FC236}">
                    <a16:creationId xmlns:a16="http://schemas.microsoft.com/office/drawing/2014/main" id="{09416F3B-3BA5-4647-8844-A759C1513790}"/>
                  </a:ext>
                </a:extLst>
              </p:cNvPr>
              <p:cNvPicPr preferRelativeResize="0"/>
              <p:nvPr/>
            </p:nvPicPr>
            <p:blipFill rotWithShape="1">
              <a:blip r:embed="rId7">
                <a:alphaModFix/>
              </a:blip>
              <a:srcRect/>
              <a:stretch/>
            </p:blipFill>
            <p:spPr>
              <a:xfrm>
                <a:off x="3245534" y="491548"/>
                <a:ext cx="326426" cy="326426"/>
              </a:xfrm>
              <a:prstGeom prst="rect">
                <a:avLst/>
              </a:prstGeom>
              <a:noFill/>
              <a:ln>
                <a:noFill/>
              </a:ln>
              <a:effectLst>
                <a:outerShdw blurRad="50800" dist="38100" dir="5400000" algn="t" rotWithShape="0">
                  <a:prstClr val="black">
                    <a:alpha val="40000"/>
                  </a:prstClr>
                </a:outerShdw>
              </a:effectLst>
            </p:spPr>
          </p:pic>
        </p:grpSp>
      </p:grpSp>
      <p:grpSp>
        <p:nvGrpSpPr>
          <p:cNvPr id="39" name="Группа 38">
            <a:extLst>
              <a:ext uri="{FF2B5EF4-FFF2-40B4-BE49-F238E27FC236}">
                <a16:creationId xmlns:a16="http://schemas.microsoft.com/office/drawing/2014/main" id="{73E5F2CB-D962-456F-A09D-C4D80E3D2DD8}"/>
              </a:ext>
            </a:extLst>
          </p:cNvPr>
          <p:cNvGrpSpPr/>
          <p:nvPr/>
        </p:nvGrpSpPr>
        <p:grpSpPr>
          <a:xfrm rot="20481559">
            <a:off x="8237620" y="2794235"/>
            <a:ext cx="3039980" cy="673082"/>
            <a:chOff x="8167770" y="2444985"/>
            <a:chExt cx="3039980" cy="673082"/>
          </a:xfrm>
        </p:grpSpPr>
        <p:grpSp>
          <p:nvGrpSpPr>
            <p:cNvPr id="30" name="Группа 29">
              <a:extLst>
                <a:ext uri="{FF2B5EF4-FFF2-40B4-BE49-F238E27FC236}">
                  <a16:creationId xmlns:a16="http://schemas.microsoft.com/office/drawing/2014/main" id="{79F95173-B620-4E62-B6B8-10E059AFEFFE}"/>
                </a:ext>
              </a:extLst>
            </p:cNvPr>
            <p:cNvGrpSpPr/>
            <p:nvPr/>
          </p:nvGrpSpPr>
          <p:grpSpPr>
            <a:xfrm>
              <a:off x="8167770" y="2444985"/>
              <a:ext cx="3039980" cy="424732"/>
              <a:chOff x="3245534" y="501347"/>
              <a:chExt cx="3039980" cy="424732"/>
            </a:xfrm>
          </p:grpSpPr>
          <p:sp>
            <p:nvSpPr>
              <p:cNvPr id="31" name="TextBox 30">
                <a:extLst>
                  <a:ext uri="{FF2B5EF4-FFF2-40B4-BE49-F238E27FC236}">
                    <a16:creationId xmlns:a16="http://schemas.microsoft.com/office/drawing/2014/main" id="{3D31187B-2702-4BFD-85E2-967CC0C43E7A}"/>
                  </a:ext>
                </a:extLst>
              </p:cNvPr>
              <p:cNvSpPr txBox="1"/>
              <p:nvPr/>
            </p:nvSpPr>
            <p:spPr>
              <a:xfrm>
                <a:off x="3721100" y="501347"/>
                <a:ext cx="2564414"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 Arrow</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32" name="Google Shape;331;p26">
                <a:hlinkClick r:id="rId6"/>
                <a:extLst>
                  <a:ext uri="{FF2B5EF4-FFF2-40B4-BE49-F238E27FC236}">
                    <a16:creationId xmlns:a16="http://schemas.microsoft.com/office/drawing/2014/main" id="{11AE54D5-AFC6-4765-A468-D00A77D77C16}"/>
                  </a:ext>
                </a:extLst>
              </p:cNvPr>
              <p:cNvPicPr preferRelativeResize="0"/>
              <p:nvPr/>
            </p:nvPicPr>
            <p:blipFill rotWithShape="1">
              <a:blip r:embed="rId7">
                <a:alphaModFix/>
              </a:blip>
              <a:srcRect/>
              <a:stretch/>
            </p:blipFill>
            <p:spPr>
              <a:xfrm>
                <a:off x="3245534" y="522800"/>
                <a:ext cx="326426" cy="326426"/>
              </a:xfrm>
              <a:prstGeom prst="rect">
                <a:avLst/>
              </a:prstGeom>
              <a:noFill/>
              <a:ln>
                <a:noFill/>
              </a:ln>
              <a:effectLst>
                <a:outerShdw blurRad="50800" dist="38100" dir="5400000" algn="t" rotWithShape="0">
                  <a:prstClr val="black">
                    <a:alpha val="40000"/>
                  </a:prstClr>
                </a:outerShdw>
              </a:effectLst>
            </p:spPr>
          </p:pic>
        </p:grpSp>
        <p:sp>
          <p:nvSpPr>
            <p:cNvPr id="34" name="TextBox 33">
              <a:extLst>
                <a:ext uri="{FF2B5EF4-FFF2-40B4-BE49-F238E27FC236}">
                  <a16:creationId xmlns:a16="http://schemas.microsoft.com/office/drawing/2014/main" id="{A54F8BA0-91DF-48FC-B598-50761C53AF42}"/>
                </a:ext>
              </a:extLst>
            </p:cNvPr>
            <p:cNvSpPr txBox="1"/>
            <p:nvPr/>
          </p:nvSpPr>
          <p:spPr>
            <a:xfrm>
              <a:off x="8645775" y="2810290"/>
              <a:ext cx="2060325"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Стрелочные функции</a:t>
              </a:r>
              <a:endParaRPr lang="ru-RU" dirty="0">
                <a:solidFill>
                  <a:schemeClr val="bg1">
                    <a:lumMod val="65000"/>
                  </a:schemeClr>
                </a:solidFill>
                <a:latin typeface="Comic Sans MS" panose="030F0702030302020204" pitchFamily="66" charset="0"/>
              </a:endParaRPr>
            </a:p>
          </p:txBody>
        </p:sp>
      </p:grpSp>
      <p:sp>
        <p:nvSpPr>
          <p:cNvPr id="36" name="TextBox 35">
            <a:extLst>
              <a:ext uri="{FF2B5EF4-FFF2-40B4-BE49-F238E27FC236}">
                <a16:creationId xmlns:a16="http://schemas.microsoft.com/office/drawing/2014/main" id="{EEBC9C6F-DD01-46A0-BFA8-707555F4DCB7}"/>
              </a:ext>
            </a:extLst>
          </p:cNvPr>
          <p:cNvSpPr txBox="1"/>
          <p:nvPr/>
        </p:nvSpPr>
        <p:spPr>
          <a:xfrm>
            <a:off x="7835900" y="3794294"/>
            <a:ext cx="4038600" cy="307777"/>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"Hello!"</a:t>
            </a:r>
            <a:r>
              <a:rPr lang="en-US" b="0" i="0" dirty="0">
                <a:solidFill>
                  <a:srgbClr val="999999"/>
                </a:solidFill>
                <a:effectLst/>
                <a:latin typeface="Consolas" panose="020B0609020204030204" pitchFamily="49" charset="0"/>
              </a:rPr>
              <a:t>);</a:t>
            </a:r>
            <a:endParaRPr lang="ru-RU" dirty="0"/>
          </a:p>
        </p:txBody>
      </p:sp>
      <p:sp>
        <p:nvSpPr>
          <p:cNvPr id="38" name="TextBox 37">
            <a:extLst>
              <a:ext uri="{FF2B5EF4-FFF2-40B4-BE49-F238E27FC236}">
                <a16:creationId xmlns:a16="http://schemas.microsoft.com/office/drawing/2014/main" id="{B6494B51-956E-444A-AF29-674F712D6DFC}"/>
              </a:ext>
            </a:extLst>
          </p:cNvPr>
          <p:cNvSpPr txBox="1"/>
          <p:nvPr/>
        </p:nvSpPr>
        <p:spPr>
          <a:xfrm>
            <a:off x="7835900" y="4291228"/>
            <a:ext cx="3879850" cy="738664"/>
          </a:xfrm>
          <a:prstGeom prst="rect">
            <a:avLst/>
          </a:prstGeom>
          <a:solidFill>
            <a:srgbClr val="FFFFFF">
              <a:alpha val="30196"/>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en-US" b="0" i="0" dirty="0">
                <a:solidFill>
                  <a:srgbClr val="99999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dirty="0">
                <a:solidFill>
                  <a:srgbClr val="333333"/>
                </a:solidFill>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en-US" b="0" i="0" dirty="0">
                <a:solidFill>
                  <a:srgbClr val="669900"/>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54" name="TextBox 53">
            <a:extLst>
              <a:ext uri="{FF2B5EF4-FFF2-40B4-BE49-F238E27FC236}">
                <a16:creationId xmlns:a16="http://schemas.microsoft.com/office/drawing/2014/main" id="{1BEE5D8C-31B1-4455-923E-946AF0A0EF37}"/>
              </a:ext>
            </a:extLst>
          </p:cNvPr>
          <p:cNvSpPr txBox="1"/>
          <p:nvPr/>
        </p:nvSpPr>
        <p:spPr>
          <a:xfrm>
            <a:off x="213628" y="5776014"/>
            <a:ext cx="3321050" cy="446276"/>
          </a:xfrm>
          <a:prstGeom prst="rect">
            <a:avLst/>
          </a:prstGeom>
          <a:noFill/>
        </p:spPr>
        <p:txBody>
          <a:bodyPr wrap="square">
            <a:spAutoFit/>
          </a:bodyPr>
          <a:lstStyle/>
          <a:p>
            <a:r>
              <a:rPr lang="ru-RU" sz="1100" b="1" i="0" dirty="0">
                <a:solidFill>
                  <a:srgbClr val="333333"/>
                </a:solidFill>
                <a:effectLst/>
                <a:latin typeface="+mn-lt"/>
                <a:cs typeface="Calibri" panose="020F0502020204030204" pitchFamily="34" charset="0"/>
              </a:rPr>
              <a:t>создаются интерпретатором до выполнения кода.</a:t>
            </a:r>
            <a:r>
              <a:rPr lang="en-US" sz="1100" b="1" i="0"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Их можн</a:t>
            </a:r>
            <a:r>
              <a:rPr lang="ru-RU" sz="1200" dirty="0">
                <a:solidFill>
                  <a:srgbClr val="333333"/>
                </a:solidFill>
                <a:latin typeface="+mn-lt"/>
                <a:cs typeface="Calibri" panose="020F0502020204030204" pitchFamily="34" charset="0"/>
              </a:rPr>
              <a:t>о</a:t>
            </a:r>
            <a:r>
              <a:rPr lang="ru-RU" sz="1200" b="0" i="0" dirty="0">
                <a:solidFill>
                  <a:srgbClr val="333333"/>
                </a:solidFill>
                <a:effectLst/>
                <a:latin typeface="+mn-lt"/>
                <a:cs typeface="Calibri" panose="020F0502020204030204" pitchFamily="34" charset="0"/>
              </a:rPr>
              <a:t> вызвать </a:t>
            </a:r>
            <a:r>
              <a:rPr lang="ru-RU" sz="1200" b="1" i="0" dirty="0">
                <a:solidFill>
                  <a:srgbClr val="333333"/>
                </a:solidFill>
                <a:effectLst/>
                <a:latin typeface="+mn-lt"/>
                <a:cs typeface="Calibri" panose="020F0502020204030204" pitchFamily="34" charset="0"/>
              </a:rPr>
              <a:t>до</a:t>
            </a:r>
            <a:r>
              <a:rPr lang="ru-RU" sz="1200" b="0" i="1"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объявления.</a:t>
            </a:r>
            <a:endParaRPr lang="ru-RU" sz="1100" b="0" i="0" dirty="0">
              <a:solidFill>
                <a:srgbClr val="333333"/>
              </a:solidFill>
              <a:effectLst/>
              <a:latin typeface="+mn-lt"/>
              <a:cs typeface="Calibri" panose="020F0502020204030204" pitchFamily="34" charset="0"/>
            </a:endParaRPr>
          </a:p>
        </p:txBody>
      </p:sp>
      <p:sp>
        <p:nvSpPr>
          <p:cNvPr id="56" name="TextBox 55">
            <a:extLst>
              <a:ext uri="{FF2B5EF4-FFF2-40B4-BE49-F238E27FC236}">
                <a16:creationId xmlns:a16="http://schemas.microsoft.com/office/drawing/2014/main" id="{0BF305A4-3BA9-4561-B6FB-8DEF8EAB9FED}"/>
              </a:ext>
            </a:extLst>
          </p:cNvPr>
          <p:cNvSpPr txBox="1"/>
          <p:nvPr/>
        </p:nvSpPr>
        <p:spPr>
          <a:xfrm>
            <a:off x="3730118" y="5762368"/>
            <a:ext cx="3838021" cy="276999"/>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создаются в процессе выполнения</a:t>
            </a:r>
            <a:endParaRPr lang="ru-RU" sz="1200" dirty="0">
              <a:latin typeface="Comic Sans MS" panose="030F0702030302020204" pitchFamily="66" charset="0"/>
            </a:endParaRPr>
          </a:p>
        </p:txBody>
      </p:sp>
      <p:sp>
        <p:nvSpPr>
          <p:cNvPr id="61" name="TextBox 60">
            <a:extLst>
              <a:ext uri="{FF2B5EF4-FFF2-40B4-BE49-F238E27FC236}">
                <a16:creationId xmlns:a16="http://schemas.microsoft.com/office/drawing/2014/main" id="{5EB23092-270B-44B5-9D9A-DC588ABABF33}"/>
              </a:ext>
            </a:extLst>
          </p:cNvPr>
          <p:cNvSpPr txBox="1"/>
          <p:nvPr/>
        </p:nvSpPr>
        <p:spPr>
          <a:xfrm>
            <a:off x="180910" y="5183135"/>
            <a:ext cx="820395" cy="307777"/>
          </a:xfrm>
          <a:prstGeom prst="rect">
            <a:avLst/>
          </a:prstGeom>
          <a:noFill/>
        </p:spPr>
        <p:txBody>
          <a:bodyPr wrap="square">
            <a:spAutoFit/>
          </a:bodyPr>
          <a:lstStyle/>
          <a:p>
            <a:r>
              <a:rPr lang="en-US" b="0" i="0" u="none" strike="noStrike" dirty="0">
                <a:solidFill>
                  <a:srgbClr val="A30008"/>
                </a:solidFill>
                <a:effectLst/>
                <a:latin typeface="arial" panose="020B0604020202020204" pitchFamily="34" charset="0"/>
                <a:hlinkClick r:id="rId8"/>
              </a:rPr>
              <a:t>hoisting</a:t>
            </a:r>
            <a:endParaRPr lang="ru-RU" dirty="0"/>
          </a:p>
        </p:txBody>
      </p:sp>
      <p:sp>
        <p:nvSpPr>
          <p:cNvPr id="64" name="TextBox 63">
            <a:extLst>
              <a:ext uri="{FF2B5EF4-FFF2-40B4-BE49-F238E27FC236}">
                <a16:creationId xmlns:a16="http://schemas.microsoft.com/office/drawing/2014/main" id="{03CCEF4F-2F0F-4AC5-9280-0BBFD062AA1C}"/>
              </a:ext>
            </a:extLst>
          </p:cNvPr>
          <p:cNvSpPr txBox="1"/>
          <p:nvPr/>
        </p:nvSpPr>
        <p:spPr>
          <a:xfrm>
            <a:off x="7404831" y="5102017"/>
            <a:ext cx="4573541" cy="1384995"/>
          </a:xfrm>
          <a:prstGeom prst="rect">
            <a:avLst/>
          </a:prstGeom>
          <a:noFill/>
        </p:spPr>
        <p:txBody>
          <a:bodyPr wrap="square">
            <a:spAutoFit/>
          </a:bodyPr>
          <a:lstStyle/>
          <a:p>
            <a:pPr eaLnBrk="0" fontAlgn="base" hangingPunct="0">
              <a:spcBef>
                <a:spcPct val="0"/>
              </a:spcBef>
              <a:spcAft>
                <a:spcPct val="0"/>
              </a:spcAft>
              <a:buClrTx/>
            </a:pPr>
            <a:r>
              <a:rPr lang="ru-RU" sz="1200" b="0" i="0" dirty="0">
                <a:solidFill>
                  <a:srgbClr val="333333"/>
                </a:solidFill>
                <a:effectLst/>
                <a:latin typeface="Comic Sans MS" panose="030F0702030302020204" pitchFamily="66" charset="0"/>
              </a:rPr>
              <a:t>1) создаются в процессе выполнения</a:t>
            </a:r>
            <a:br>
              <a:rPr kumimoji="0" lang="ru-RU" altLang="ru-RU" sz="1200" b="0" i="0" u="none" strike="noStrike" cap="none" normalizeH="0" baseline="0" dirty="0">
                <a:ln>
                  <a:noFill/>
                </a:ln>
                <a:solidFill>
                  <a:srgbClr val="333333"/>
                </a:solidFill>
                <a:effectLst/>
                <a:latin typeface="Comic Sans MS" panose="030F0702030302020204" pitchFamily="66" charset="0"/>
              </a:rPr>
            </a:br>
            <a:r>
              <a:rPr kumimoji="0" lang="ru-RU" altLang="ru-RU" sz="1200" b="0" i="0" u="none" strike="noStrike" cap="none" normalizeH="0" baseline="0" dirty="0">
                <a:ln>
                  <a:noFill/>
                </a:ln>
                <a:solidFill>
                  <a:srgbClr val="333333"/>
                </a:solidFill>
                <a:effectLst/>
                <a:latin typeface="Comic Sans MS" panose="030F0702030302020204" pitchFamily="66" charset="0"/>
              </a:rPr>
              <a:t>2) Не имеют конструктора. </a:t>
            </a:r>
            <a:r>
              <a:rPr lang="ru-RU" altLang="ru-RU" sz="1200" dirty="0">
                <a:solidFill>
                  <a:srgbClr val="333333"/>
                </a:solidFill>
                <a:latin typeface="Comic Sans MS" panose="030F0702030302020204" pitchFamily="66" charset="0"/>
              </a:rPr>
              <a:t>И поскольку нет конструктора :</a:t>
            </a:r>
          </a:p>
          <a:p>
            <a:pPr marL="171450" marR="0" lvl="0" indent="-171450"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a:ln>
                  <a:noFill/>
                </a:ln>
                <a:solidFill>
                  <a:srgbClr val="333333"/>
                </a:solidFill>
                <a:effectLst/>
                <a:latin typeface="Comic Sans MS" panose="030F0702030302020204" pitchFamily="66" charset="0"/>
              </a:rPr>
              <a:t>Не </a:t>
            </a:r>
            <a:r>
              <a:rPr lang="ru-RU" altLang="ru-RU" sz="1200" dirty="0">
                <a:solidFill>
                  <a:srgbClr val="333333"/>
                </a:solidFill>
                <a:latin typeface="Comic Sans MS" panose="030F0702030302020204" pitchFamily="66" charset="0"/>
              </a:rPr>
              <a:t>может </a:t>
            </a:r>
            <a:r>
              <a:rPr kumimoji="0" lang="ru-RU" altLang="ru-RU" sz="1200" b="0" i="0" u="none" strike="noStrike" cap="none" normalizeH="0" baseline="0" dirty="0">
                <a:ln>
                  <a:noFill/>
                </a:ln>
                <a:solidFill>
                  <a:srgbClr val="333333"/>
                </a:solidFill>
                <a:effectLst/>
                <a:latin typeface="Comic Sans MS" panose="030F0702030302020204" pitchFamily="66" charset="0"/>
              </a:rPr>
              <a:t>быть вызваны с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9"/>
              </a:rPr>
              <a:t>new</a:t>
            </a:r>
            <a:r>
              <a:rPr kumimoji="0" lang="ru-RU" altLang="ru-RU" sz="1200" b="0" i="0" u="none" strike="noStrike" cap="none" normalizeH="0" baseline="0" dirty="0">
                <a:ln>
                  <a:noFill/>
                </a:ln>
                <a:solidFill>
                  <a:srgbClr val="333333"/>
                </a:solidFill>
                <a:effectLst/>
                <a:latin typeface="Comic Sans MS" panose="030F0702030302020204" pitchFamily="66" charset="0"/>
              </a:rPr>
              <a:t>.</a:t>
            </a:r>
          </a:p>
          <a:p>
            <a:pPr marL="171450" lvl="0" indent="-171450" eaLnBrk="0" fontAlgn="base" hangingPunct="0">
              <a:spcBef>
                <a:spcPct val="0"/>
              </a:spcBef>
              <a:spcAft>
                <a:spcPct val="0"/>
              </a:spcAft>
              <a:buClrTx/>
              <a:buFontTx/>
              <a:buChar char="-"/>
            </a:pPr>
            <a:r>
              <a:rPr lang="ru-RU" sz="1200" b="0" i="0" dirty="0">
                <a:solidFill>
                  <a:srgbClr val="333333"/>
                </a:solidFill>
                <a:effectLst/>
                <a:latin typeface="Comic Sans MS" panose="030F0702030302020204" pitchFamily="66" charset="0"/>
              </a:rPr>
              <a:t>Нету </a:t>
            </a:r>
            <a:r>
              <a:rPr lang="en-US" sz="1200" b="0" i="0" dirty="0">
                <a:solidFill>
                  <a:srgbClr val="333333"/>
                </a:solidFill>
                <a:effectLst/>
                <a:latin typeface="Comic Sans MS" panose="030F0702030302020204" pitchFamily="66" charset="0"/>
              </a:rPr>
              <a:t>super</a:t>
            </a:r>
            <a:r>
              <a:rPr lang="ru-RU" sz="1200" b="0" i="0" dirty="0">
                <a:solidFill>
                  <a:srgbClr val="333333"/>
                </a:solidFill>
                <a:effectLst/>
                <a:latin typeface="Comic Sans MS" panose="030F0702030302020204" pitchFamily="66" charset="0"/>
              </a:rPr>
              <a:t>()</a:t>
            </a:r>
            <a:endParaRPr lang="en-US" sz="1200" b="0" i="0" dirty="0">
              <a:solidFill>
                <a:srgbClr val="333333"/>
              </a:solidFill>
              <a:effectLst/>
              <a:latin typeface="Comic Sans MS" panose="030F0702030302020204" pitchFamily="66" charset="0"/>
            </a:endParaRPr>
          </a:p>
          <a:p>
            <a:pPr marL="17145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0"/>
              </a:rPr>
              <a:t>arguments</a:t>
            </a:r>
            <a:r>
              <a:rPr kumimoji="0" lang="ru-RU" altLang="ru-RU" sz="1200" b="0" i="0" u="none" strike="noStrike" cap="none" normalizeH="0" baseline="0" dirty="0">
                <a:ln>
                  <a:noFill/>
                </a:ln>
                <a:solidFill>
                  <a:srgbClr val="333333"/>
                </a:solidFill>
                <a:effectLst/>
                <a:latin typeface="Comic Sans MS" panose="030F0702030302020204" pitchFamily="66" charset="0"/>
              </a:rPr>
              <a:t>.</a:t>
            </a:r>
            <a:endParaRPr lang="ru-RU" sz="1200" b="0" i="0" dirty="0">
              <a:solidFill>
                <a:srgbClr val="333333"/>
              </a:solidFill>
              <a:effectLst/>
              <a:latin typeface="Comic Sans MS" panose="030F0702030302020204" pitchFamily="66" charset="0"/>
            </a:endParaRPr>
          </a:p>
          <a:p>
            <a:pPr marL="171450" lvl="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своего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lang="ru-RU" altLang="ru-RU" sz="1200" dirty="0">
                <a:solidFill>
                  <a:srgbClr val="333333"/>
                </a:solidFill>
                <a:latin typeface="Comic Sans MS" panose="030F0702030302020204" pitchFamily="66" charset="0"/>
              </a:rPr>
              <a:t>и</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используют значение </a:t>
            </a:r>
            <a:r>
              <a:rPr kumimoji="0" lang="ru-RU" altLang="ru-RU" sz="1200" b="0" i="0" u="sng" strike="noStrike" cap="none" normalizeH="0" baseline="0" dirty="0">
                <a:ln>
                  <a:noFill/>
                </a:ln>
                <a:solidFill>
                  <a:srgbClr val="005282"/>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 окружающего </a:t>
            </a:r>
            <a:r>
              <a:rPr lang="ru-RU" sz="1200" b="0" i="0" dirty="0">
                <a:solidFill>
                  <a:srgbClr val="333333"/>
                </a:solidFill>
                <a:effectLst/>
                <a:latin typeface="Comic Sans MS" panose="030F0702030302020204" pitchFamily="66" charset="0"/>
              </a:rPr>
              <a:t>лексическое окружение</a:t>
            </a:r>
            <a:endParaRPr kumimoji="0" lang="ru-RU" altLang="ru-RU" sz="1200" b="0" i="0" u="none" strike="noStrike" cap="none" normalizeH="0" baseline="0" dirty="0">
              <a:ln>
                <a:noFill/>
              </a:ln>
              <a:solidFill>
                <a:srgbClr val="333333"/>
              </a:solidFill>
              <a:effectLst/>
              <a:latin typeface="Comic Sans MS" panose="030F0702030302020204" pitchFamily="66" charset="0"/>
            </a:endParaRPr>
          </a:p>
        </p:txBody>
      </p:sp>
      <p:sp>
        <p:nvSpPr>
          <p:cNvPr id="67" name="TextBox 66">
            <a:extLst>
              <a:ext uri="{FF2B5EF4-FFF2-40B4-BE49-F238E27FC236}">
                <a16:creationId xmlns:a16="http://schemas.microsoft.com/office/drawing/2014/main" id="{E1C502BD-5040-450F-A5D7-082BE6AA1271}"/>
              </a:ext>
            </a:extLst>
          </p:cNvPr>
          <p:cNvSpPr txBox="1"/>
          <p:nvPr/>
        </p:nvSpPr>
        <p:spPr>
          <a:xfrm>
            <a:off x="10571225" y="6510221"/>
            <a:ext cx="1539989" cy="261610"/>
          </a:xfrm>
          <a:prstGeom prst="rect">
            <a:avLst/>
          </a:prstGeom>
          <a:noFill/>
        </p:spPr>
        <p:txBody>
          <a:bodyPr wrap="square">
            <a:spAutoFit/>
          </a:bodyPr>
          <a:lstStyle/>
          <a:p>
            <a:r>
              <a:rPr lang="ru-RU" sz="1100" dirty="0"/>
              <a:t>(</a:t>
            </a:r>
            <a:r>
              <a:rPr lang="en-US" sz="1100" dirty="0">
                <a:hlinkClick r:id="rId12"/>
              </a:rPr>
              <a:t>Lexical Environment</a:t>
            </a:r>
            <a:r>
              <a:rPr lang="en-US" sz="1100" dirty="0"/>
              <a:t>)</a:t>
            </a:r>
            <a:endParaRPr lang="ru-RU" sz="1100" dirty="0"/>
          </a:p>
        </p:txBody>
      </p:sp>
      <p:grpSp>
        <p:nvGrpSpPr>
          <p:cNvPr id="66" name="Группа 65">
            <a:extLst>
              <a:ext uri="{FF2B5EF4-FFF2-40B4-BE49-F238E27FC236}">
                <a16:creationId xmlns:a16="http://schemas.microsoft.com/office/drawing/2014/main" id="{F8E2AF85-F915-4E91-B10D-C7220861381B}"/>
              </a:ext>
            </a:extLst>
          </p:cNvPr>
          <p:cNvGrpSpPr/>
          <p:nvPr/>
        </p:nvGrpSpPr>
        <p:grpSpPr>
          <a:xfrm>
            <a:off x="3240798" y="5156717"/>
            <a:ext cx="715212" cy="504056"/>
            <a:chOff x="3126793" y="4153417"/>
            <a:chExt cx="715212" cy="504056"/>
          </a:xfrm>
        </p:grpSpPr>
        <p:pic>
          <p:nvPicPr>
            <p:cNvPr id="70" name="Google Shape;318;p25" descr="C:\Users\gelya\OneDrive\Рабочий стол\Link.png">
              <a:hlinkClick r:id="rId13"/>
              <a:extLst>
                <a:ext uri="{FF2B5EF4-FFF2-40B4-BE49-F238E27FC236}">
                  <a16:creationId xmlns:a16="http://schemas.microsoft.com/office/drawing/2014/main" id="{4DE8CD4E-8296-43BD-BED9-F4A923E880E2}"/>
                </a:ext>
              </a:extLst>
            </p:cNvPr>
            <p:cNvPicPr preferRelativeResize="0"/>
            <p:nvPr/>
          </p:nvPicPr>
          <p:blipFill rotWithShape="1">
            <a:blip r:embed="rId5">
              <a:alphaModFix/>
            </a:blip>
            <a:srcRect/>
            <a:stretch/>
          </p:blipFill>
          <p:spPr>
            <a:xfrm rot="3910135">
              <a:off x="3364085" y="4179553"/>
              <a:ext cx="504056" cy="451784"/>
            </a:xfrm>
            <a:prstGeom prst="rect">
              <a:avLst/>
            </a:prstGeom>
            <a:noFill/>
            <a:ln>
              <a:noFill/>
            </a:ln>
            <a:effectLst/>
          </p:spPr>
        </p:pic>
        <p:pic>
          <p:nvPicPr>
            <p:cNvPr id="58" name="Google Shape;331;p26">
              <a:hlinkClick r:id="rId13"/>
              <a:extLst>
                <a:ext uri="{FF2B5EF4-FFF2-40B4-BE49-F238E27FC236}">
                  <a16:creationId xmlns:a16="http://schemas.microsoft.com/office/drawing/2014/main" id="{30402514-AABA-4989-97FC-7D72DF9A9E3A}"/>
                </a:ext>
              </a:extLst>
            </p:cNvPr>
            <p:cNvPicPr preferRelativeResize="0"/>
            <p:nvPr/>
          </p:nvPicPr>
          <p:blipFill rotWithShape="1">
            <a:blip r:embed="rId7">
              <a:alphaModFix/>
            </a:blip>
            <a:srcRect/>
            <a:stretch/>
          </p:blipFill>
          <p:spPr>
            <a:xfrm rot="2676849">
              <a:off x="3126793" y="4214352"/>
              <a:ext cx="326426" cy="326426"/>
            </a:xfrm>
            <a:prstGeom prst="rect">
              <a:avLst/>
            </a:prstGeom>
            <a:noFill/>
            <a:ln>
              <a:noFill/>
            </a:ln>
          </p:spPr>
        </p:pic>
      </p:grpSp>
      <p:sp>
        <p:nvSpPr>
          <p:cNvPr id="74" name="TextBox 73">
            <a:extLst>
              <a:ext uri="{FF2B5EF4-FFF2-40B4-BE49-F238E27FC236}">
                <a16:creationId xmlns:a16="http://schemas.microsoft.com/office/drawing/2014/main" id="{13383E6F-BD81-43D0-A1C8-31E69AF6148D}"/>
              </a:ext>
            </a:extLst>
          </p:cNvPr>
          <p:cNvSpPr txBox="1"/>
          <p:nvPr/>
        </p:nvSpPr>
        <p:spPr>
          <a:xfrm>
            <a:off x="7797543" y="728097"/>
            <a:ext cx="4315635" cy="461665"/>
          </a:xfrm>
          <a:prstGeom prst="rect">
            <a:avLst/>
          </a:prstGeom>
          <a:noFill/>
        </p:spPr>
        <p:txBody>
          <a:bodyPr wrap="square">
            <a:spAutoFit/>
          </a:bodyPr>
          <a:lstStyle/>
          <a:p>
            <a:r>
              <a:rPr lang="ru-RU" sz="1200" dirty="0">
                <a:latin typeface="Comic Sans MS" panose="030F0702030302020204" pitchFamily="66" charset="0"/>
              </a:rPr>
              <a:t>Если после </a:t>
            </a:r>
            <a:r>
              <a:rPr lang="ru-RU" sz="1200" b="1" dirty="0">
                <a:solidFill>
                  <a:schemeClr val="accent1"/>
                </a:solidFill>
                <a:effectLst/>
                <a:latin typeface="Comic Sans MS" panose="030F0702030302020204" pitchFamily="66" charset="0"/>
              </a:rPr>
              <a:t>Function</a:t>
            </a:r>
            <a:r>
              <a:rPr lang="ru-RU" sz="1200" dirty="0">
                <a:latin typeface="Comic Sans MS" panose="030F0702030302020204" pitchFamily="66" charset="0"/>
              </a:rPr>
              <a:t> есть </a:t>
            </a:r>
            <a:r>
              <a:rPr lang="ru-RU" sz="1200" dirty="0">
                <a:solidFill>
                  <a:srgbClr val="FF0000"/>
                </a:solidFill>
                <a:latin typeface="Comic Sans MS" panose="030F0702030302020204" pitchFamily="66" charset="0"/>
              </a:rPr>
              <a:t>имя</a:t>
            </a:r>
            <a:r>
              <a:rPr lang="ru-RU" sz="1200" dirty="0">
                <a:latin typeface="Comic Sans MS" panose="030F0702030302020204" pitchFamily="66" charset="0"/>
              </a:rPr>
              <a:t> — функция именованная, во всех </a:t>
            </a:r>
            <a:r>
              <a:rPr lang="ru-RU" sz="1200" dirty="0">
                <a:latin typeface="Comic Sans MS" panose="030F0702030302020204" pitchFamily="66" charset="0"/>
                <a:hlinkClick r:id="rId14"/>
              </a:rPr>
              <a:t>остальных случая </a:t>
            </a:r>
            <a:r>
              <a:rPr lang="ru-RU" sz="1200" dirty="0">
                <a:latin typeface="Comic Sans MS" panose="030F0702030302020204" pitchFamily="66" charset="0"/>
              </a:rPr>
              <a:t>анонимная.</a:t>
            </a:r>
          </a:p>
        </p:txBody>
      </p:sp>
      <p:sp>
        <p:nvSpPr>
          <p:cNvPr id="76" name="TextBox 75">
            <a:extLst>
              <a:ext uri="{FF2B5EF4-FFF2-40B4-BE49-F238E27FC236}">
                <a16:creationId xmlns:a16="http://schemas.microsoft.com/office/drawing/2014/main" id="{50F6260B-B316-46CE-A2E7-E80D9C4C1435}"/>
              </a:ext>
            </a:extLst>
          </p:cNvPr>
          <p:cNvSpPr txBox="1"/>
          <p:nvPr/>
        </p:nvSpPr>
        <p:spPr>
          <a:xfrm>
            <a:off x="9156192" y="74390"/>
            <a:ext cx="2955022" cy="523220"/>
          </a:xfrm>
          <a:prstGeom prst="rect">
            <a:avLst/>
          </a:prstGeom>
          <a:noFill/>
        </p:spPr>
        <p:txBody>
          <a:bodyPr wrap="square">
            <a:spAutoFit/>
          </a:bodyPr>
          <a:lstStyle/>
          <a:p>
            <a:r>
              <a:rPr lang="en-US" b="0" i="0" dirty="0">
                <a:solidFill>
                  <a:schemeClr val="accent1"/>
                </a:solidFill>
                <a:effectLst/>
                <a:latin typeface="Consolas" panose="020B0609020204030204" pitchFamily="49" charset="0"/>
              </a:rPr>
              <a:t>const</a:t>
            </a:r>
            <a:r>
              <a:rPr lang="en-US" b="0" i="0" dirty="0">
                <a:solidFill>
                  <a:srgbClr val="292929"/>
                </a:solidFill>
                <a:effectLst/>
                <a:latin typeface="Consolas" panose="020B0609020204030204" pitchFamily="49" charset="0"/>
              </a:rPr>
              <a:t> </a:t>
            </a:r>
            <a:r>
              <a:rPr lang="en-US" b="0" i="0" dirty="0" err="1">
                <a:solidFill>
                  <a:schemeClr val="accent2"/>
                </a:solidFill>
                <a:effectLst/>
                <a:latin typeface="Consolas" panose="020B0609020204030204" pitchFamily="49" charset="0"/>
              </a:rPr>
              <a:t>myFunc</a:t>
            </a:r>
            <a:r>
              <a:rPr lang="en-US" b="0" i="0" dirty="0">
                <a:solidFill>
                  <a:srgbClr val="292929"/>
                </a:solidFill>
                <a:effectLst/>
                <a:latin typeface="Consolas" panose="020B0609020204030204" pitchFamily="49" charset="0"/>
              </a:rPr>
              <a:t> = </a:t>
            </a:r>
            <a:r>
              <a:rPr lang="en-US" b="0" i="0" dirty="0">
                <a:solidFill>
                  <a:schemeClr val="accent1"/>
                </a:solidFill>
                <a:effectLst/>
                <a:latin typeface="Consolas" panose="020B0609020204030204" pitchFamily="49" charset="0"/>
              </a:rPr>
              <a:t>function</a:t>
            </a:r>
            <a:r>
              <a:rPr lang="en-US" b="0" i="0" dirty="0">
                <a:solidFill>
                  <a:schemeClr val="bg1">
                    <a:lumMod val="50000"/>
                  </a:schemeClr>
                </a:solidFill>
                <a:effectLst/>
                <a:latin typeface="Consolas" panose="020B0609020204030204" pitchFamily="49" charset="0"/>
              </a:rPr>
              <a:t>(){};</a:t>
            </a:r>
            <a:endParaRPr lang="ru-RU" b="0" i="0" dirty="0">
              <a:solidFill>
                <a:schemeClr val="bg1">
                  <a:lumMod val="50000"/>
                </a:schemeClr>
              </a:solidFill>
              <a:effectLst/>
              <a:latin typeface="Consolas" panose="020B0609020204030204" pitchFamily="49" charset="0"/>
            </a:endParaRPr>
          </a:p>
          <a:p>
            <a:r>
              <a:rPr lang="en-US" b="0" i="0" dirty="0">
                <a:solidFill>
                  <a:schemeClr val="accent2"/>
                </a:solidFill>
                <a:effectLst/>
                <a:latin typeface="Consolas" panose="020B0609020204030204" pitchFamily="49" charset="0"/>
              </a:rPr>
              <a:t>myFunc</a:t>
            </a:r>
            <a:r>
              <a:rPr lang="en-US" b="0" i="0" dirty="0">
                <a:solidFill>
                  <a:schemeClr val="tx1"/>
                </a:solidFill>
                <a:effectLst/>
                <a:latin typeface="Consolas" panose="020B0609020204030204" pitchFamily="49" charset="0"/>
              </a:rPr>
              <a:t>.name </a:t>
            </a:r>
            <a:r>
              <a:rPr lang="en-US" b="0" i="0" dirty="0">
                <a:solidFill>
                  <a:schemeClr val="bg1">
                    <a:lumMod val="65000"/>
                  </a:schemeClr>
                </a:solidFill>
                <a:effectLst/>
                <a:latin typeface="Consolas" panose="020B0609020204030204" pitchFamily="49" charset="0"/>
              </a:rPr>
              <a:t>// "</a:t>
            </a:r>
            <a:r>
              <a:rPr lang="en-US" b="0" i="0" dirty="0" err="1">
                <a:solidFill>
                  <a:schemeClr val="bg1">
                    <a:lumMod val="65000"/>
                  </a:schemeClr>
                </a:solidFill>
                <a:effectLst/>
                <a:latin typeface="Consolas" panose="020B0609020204030204" pitchFamily="49" charset="0"/>
              </a:rPr>
              <a:t>myFunc</a:t>
            </a:r>
            <a:r>
              <a:rPr lang="en-US" b="0" i="0" dirty="0">
                <a:solidFill>
                  <a:schemeClr val="bg1">
                    <a:lumMod val="65000"/>
                  </a:schemeClr>
                </a:solidFill>
                <a:effectLst/>
                <a:latin typeface="Consolas" panose="020B0609020204030204" pitchFamily="49" charset="0"/>
              </a:rPr>
              <a:t>"</a:t>
            </a:r>
            <a:endParaRPr lang="ru-RU" dirty="0">
              <a:solidFill>
                <a:schemeClr val="bg1">
                  <a:lumMod val="65000"/>
                </a:schemeClr>
              </a:solidFill>
              <a:latin typeface="Consolas" panose="020B0609020204030204" pitchFamily="49" charset="0"/>
            </a:endParaRPr>
          </a:p>
        </p:txBody>
      </p:sp>
      <p:pic>
        <p:nvPicPr>
          <p:cNvPr id="87" name="Google Shape;331;p26">
            <a:hlinkClick r:id="rId14"/>
            <a:extLst>
              <a:ext uri="{FF2B5EF4-FFF2-40B4-BE49-F238E27FC236}">
                <a16:creationId xmlns:a16="http://schemas.microsoft.com/office/drawing/2014/main" id="{30D9C922-E002-42AF-98AB-1DBA88504687}"/>
              </a:ext>
            </a:extLst>
          </p:cNvPr>
          <p:cNvPicPr preferRelativeResize="0"/>
          <p:nvPr/>
        </p:nvPicPr>
        <p:blipFill rotWithShape="1">
          <a:blip r:embed="rId7">
            <a:alphaModFix/>
          </a:blip>
          <a:srcRect/>
          <a:stretch/>
        </p:blipFill>
        <p:spPr>
          <a:xfrm rot="2651692">
            <a:off x="10890585" y="946727"/>
            <a:ext cx="326426" cy="326426"/>
          </a:xfrm>
          <a:prstGeom prst="rect">
            <a:avLst/>
          </a:prstGeom>
          <a:noFill/>
          <a:ln>
            <a:noFill/>
          </a:ln>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Блок-схема: документ 7">
            <a:extLst>
              <a:ext uri="{FF2B5EF4-FFF2-40B4-BE49-F238E27FC236}">
                <a16:creationId xmlns:a16="http://schemas.microsoft.com/office/drawing/2014/main" id="{985C954C-DD19-46EB-B435-426323F6431C}"/>
              </a:ext>
            </a:extLst>
          </p:cNvPr>
          <p:cNvSpPr/>
          <p:nvPr/>
        </p:nvSpPr>
        <p:spPr>
          <a:xfrm rot="10800000" flipH="1">
            <a:off x="-1" y="3454028"/>
            <a:ext cx="12192000" cy="3412541"/>
          </a:xfrm>
          <a:prstGeom prst="flowChartDocumen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71CC9B9F-0BA7-4FA1-AAF3-AB7ABAA63A5F}"/>
              </a:ext>
            </a:extLst>
          </p:cNvPr>
          <p:cNvSpPr/>
          <p:nvPr/>
        </p:nvSpPr>
        <p:spPr>
          <a:xfrm>
            <a:off x="4570699" y="26313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0AFEF66-C6E2-47A7-B285-B9F94ED810BE}"/>
              </a:ext>
            </a:extLst>
          </p:cNvPr>
          <p:cNvSpPr/>
          <p:nvPr/>
        </p:nvSpPr>
        <p:spPr>
          <a:xfrm>
            <a:off x="7365227" y="365763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4B9B3E0A-E21C-49F9-86EF-AD2333649D79}"/>
              </a:ext>
            </a:extLst>
          </p:cNvPr>
          <p:cNvSpPr/>
          <p:nvPr/>
        </p:nvSpPr>
        <p:spPr>
          <a:xfrm>
            <a:off x="4097989" y="1531142"/>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557A623-A3D1-43C6-AF66-D8E0E65A3551}"/>
              </a:ext>
            </a:extLst>
          </p:cNvPr>
          <p:cNvSpPr/>
          <p:nvPr/>
        </p:nvSpPr>
        <p:spPr>
          <a:xfrm>
            <a:off x="5440794" y="103563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EEE019DC-8F32-4AC2-9B33-7197EE0B15C3}"/>
              </a:ext>
            </a:extLst>
          </p:cNvPr>
          <p:cNvSpPr/>
          <p:nvPr/>
        </p:nvSpPr>
        <p:spPr>
          <a:xfrm>
            <a:off x="5832261" y="33209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F760331F-747B-4251-AEF0-21A600E2247C}"/>
              </a:ext>
            </a:extLst>
          </p:cNvPr>
          <p:cNvSpPr/>
          <p:nvPr/>
        </p:nvSpPr>
        <p:spPr>
          <a:xfrm>
            <a:off x="7450952" y="1572746"/>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9AA7241A-0B3A-4FE0-9D77-29C0962729E2}"/>
              </a:ext>
            </a:extLst>
          </p:cNvPr>
          <p:cNvSpPr/>
          <p:nvPr/>
        </p:nvSpPr>
        <p:spPr>
          <a:xfrm>
            <a:off x="4358491" y="18691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a:extLst>
              <a:ext uri="{FF2B5EF4-FFF2-40B4-BE49-F238E27FC236}">
                <a16:creationId xmlns:a16="http://schemas.microsoft.com/office/drawing/2014/main" id="{578D700D-DCC1-479E-89DD-9730805FF719}"/>
              </a:ext>
            </a:extLst>
          </p:cNvPr>
          <p:cNvSpPr/>
          <p:nvPr/>
        </p:nvSpPr>
        <p:spPr>
          <a:xfrm>
            <a:off x="6315700" y="6510"/>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DB68E9C1-77C8-4E94-866F-FD936FDF72DF}"/>
              </a:ext>
            </a:extLst>
          </p:cNvPr>
          <p:cNvSpPr/>
          <p:nvPr/>
        </p:nvSpPr>
        <p:spPr>
          <a:xfrm>
            <a:off x="7252734" y="798981"/>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a:extLst>
              <a:ext uri="{FF2B5EF4-FFF2-40B4-BE49-F238E27FC236}">
                <a16:creationId xmlns:a16="http://schemas.microsoft.com/office/drawing/2014/main" id="{765DF1C1-558D-4518-845D-0F582725845C}"/>
              </a:ext>
            </a:extLst>
          </p:cNvPr>
          <p:cNvSpPr/>
          <p:nvPr/>
        </p:nvSpPr>
        <p:spPr>
          <a:xfrm>
            <a:off x="6144250" y="172826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34BD3B4F-6707-4216-A56C-F25571DF73C9}"/>
              </a:ext>
            </a:extLst>
          </p:cNvPr>
          <p:cNvSpPr/>
          <p:nvPr/>
        </p:nvSpPr>
        <p:spPr>
          <a:xfrm>
            <a:off x="7081284" y="2504342"/>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a:extLst>
              <a:ext uri="{FF2B5EF4-FFF2-40B4-BE49-F238E27FC236}">
                <a16:creationId xmlns:a16="http://schemas.microsoft.com/office/drawing/2014/main" id="{AB6D157D-1C25-4440-9E3C-1DB0D3553777}"/>
              </a:ext>
            </a:extLst>
          </p:cNvPr>
          <p:cNvSpPr/>
          <p:nvPr/>
        </p:nvSpPr>
        <p:spPr>
          <a:xfrm>
            <a:off x="8187833" y="1111673"/>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a:extLst>
              <a:ext uri="{FF2B5EF4-FFF2-40B4-BE49-F238E27FC236}">
                <a16:creationId xmlns:a16="http://schemas.microsoft.com/office/drawing/2014/main" id="{791FB83C-CE27-4571-AD2A-075A7F8C7666}"/>
              </a:ext>
            </a:extLst>
          </p:cNvPr>
          <p:cNvSpPr/>
          <p:nvPr/>
        </p:nvSpPr>
        <p:spPr>
          <a:xfrm>
            <a:off x="10733111" y="340157"/>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Овал 75">
            <a:extLst>
              <a:ext uri="{FF2B5EF4-FFF2-40B4-BE49-F238E27FC236}">
                <a16:creationId xmlns:a16="http://schemas.microsoft.com/office/drawing/2014/main" id="{CB2E3C89-DC10-448F-A7BE-847985931FEA}"/>
              </a:ext>
            </a:extLst>
          </p:cNvPr>
          <p:cNvSpPr/>
          <p:nvPr/>
        </p:nvSpPr>
        <p:spPr>
          <a:xfrm>
            <a:off x="11856568" y="126293"/>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Овал 76">
            <a:extLst>
              <a:ext uri="{FF2B5EF4-FFF2-40B4-BE49-F238E27FC236}">
                <a16:creationId xmlns:a16="http://schemas.microsoft.com/office/drawing/2014/main" id="{3E414F09-8560-402E-80BE-2CA95CA03271}"/>
              </a:ext>
            </a:extLst>
          </p:cNvPr>
          <p:cNvSpPr/>
          <p:nvPr/>
        </p:nvSpPr>
        <p:spPr>
          <a:xfrm>
            <a:off x="9023923" y="21649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Овал 77">
            <a:extLst>
              <a:ext uri="{FF2B5EF4-FFF2-40B4-BE49-F238E27FC236}">
                <a16:creationId xmlns:a16="http://schemas.microsoft.com/office/drawing/2014/main" id="{FFFC7CD9-1B27-46E2-8A61-06A9845DF69E}"/>
              </a:ext>
            </a:extLst>
          </p:cNvPr>
          <p:cNvSpPr/>
          <p:nvPr/>
        </p:nvSpPr>
        <p:spPr>
          <a:xfrm>
            <a:off x="8809598" y="182248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8220D967-6082-4669-B484-748488902D88}"/>
              </a:ext>
            </a:extLst>
          </p:cNvPr>
          <p:cNvSpPr/>
          <p:nvPr/>
        </p:nvSpPr>
        <p:spPr>
          <a:xfrm>
            <a:off x="11463886" y="383804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a:extLst>
              <a:ext uri="{FF2B5EF4-FFF2-40B4-BE49-F238E27FC236}">
                <a16:creationId xmlns:a16="http://schemas.microsoft.com/office/drawing/2014/main" id="{DF493083-ACD7-4FE7-8459-72400A40F0CA}"/>
              </a:ext>
            </a:extLst>
          </p:cNvPr>
          <p:cNvSpPr/>
          <p:nvPr/>
        </p:nvSpPr>
        <p:spPr>
          <a:xfrm>
            <a:off x="10728158" y="330889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a:extLst>
              <a:ext uri="{FF2B5EF4-FFF2-40B4-BE49-F238E27FC236}">
                <a16:creationId xmlns:a16="http://schemas.microsoft.com/office/drawing/2014/main" id="{3DEAC13E-D482-400D-80D2-60A94BB211B4}"/>
              </a:ext>
            </a:extLst>
          </p:cNvPr>
          <p:cNvSpPr/>
          <p:nvPr/>
        </p:nvSpPr>
        <p:spPr>
          <a:xfrm>
            <a:off x="9523207" y="36867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a:extLst>
              <a:ext uri="{FF2B5EF4-FFF2-40B4-BE49-F238E27FC236}">
                <a16:creationId xmlns:a16="http://schemas.microsoft.com/office/drawing/2014/main" id="{13F4109A-7AD1-4900-8648-A04839E71427}"/>
              </a:ext>
            </a:extLst>
          </p:cNvPr>
          <p:cNvSpPr/>
          <p:nvPr/>
        </p:nvSpPr>
        <p:spPr>
          <a:xfrm>
            <a:off x="11514686" y="1228700"/>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768970F3-A24E-419E-ABC7-E5FB003C965D}"/>
              </a:ext>
            </a:extLst>
          </p:cNvPr>
          <p:cNvSpPr/>
          <p:nvPr/>
        </p:nvSpPr>
        <p:spPr>
          <a:xfrm>
            <a:off x="779720" y="161446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624C6757-C930-4AE3-9759-C255BCEC9EB7}"/>
              </a:ext>
            </a:extLst>
          </p:cNvPr>
          <p:cNvSpPr/>
          <p:nvPr/>
        </p:nvSpPr>
        <p:spPr>
          <a:xfrm>
            <a:off x="304768" y="601972"/>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F49C934-0439-46A4-A5AA-9D8B28920A96}"/>
              </a:ext>
            </a:extLst>
          </p:cNvPr>
          <p:cNvSpPr/>
          <p:nvPr/>
        </p:nvSpPr>
        <p:spPr>
          <a:xfrm>
            <a:off x="1120775" y="262392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67271C53-38A3-4359-AC0F-A1C4BFB00A3B}"/>
              </a:ext>
            </a:extLst>
          </p:cNvPr>
          <p:cNvSpPr/>
          <p:nvPr/>
        </p:nvSpPr>
        <p:spPr>
          <a:xfrm>
            <a:off x="3257550" y="197954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3729ED47-6088-46AA-8515-0196CA242A5C}"/>
              </a:ext>
            </a:extLst>
          </p:cNvPr>
          <p:cNvSpPr/>
          <p:nvPr/>
        </p:nvSpPr>
        <p:spPr>
          <a:xfrm>
            <a:off x="2569504" y="262947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DF5344AD-DE36-476E-8855-26C8F7537C3B}"/>
              </a:ext>
            </a:extLst>
          </p:cNvPr>
          <p:cNvSpPr/>
          <p:nvPr/>
        </p:nvSpPr>
        <p:spPr>
          <a:xfrm>
            <a:off x="2171700" y="341618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0D09987E-DD54-4E2D-9D15-E57C10DA8708}"/>
              </a:ext>
            </a:extLst>
          </p:cNvPr>
          <p:cNvSpPr/>
          <p:nvPr/>
        </p:nvSpPr>
        <p:spPr>
          <a:xfrm>
            <a:off x="1546559" y="84480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330A1F52-54A1-46FE-8603-A81A3B177E16}"/>
              </a:ext>
            </a:extLst>
          </p:cNvPr>
          <p:cNvSpPr/>
          <p:nvPr/>
        </p:nvSpPr>
        <p:spPr>
          <a:xfrm flipH="1">
            <a:off x="3035706" y="1214828"/>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2EF6F0C2-815A-4915-AB28-FAF037F09164}"/>
              </a:ext>
            </a:extLst>
          </p:cNvPr>
          <p:cNvSpPr/>
          <p:nvPr/>
        </p:nvSpPr>
        <p:spPr>
          <a:xfrm>
            <a:off x="1915681" y="200289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3DFFD782-04F7-46E7-AE40-916F6EECC2B3}"/>
              </a:ext>
            </a:extLst>
          </p:cNvPr>
          <p:cNvSpPr/>
          <p:nvPr/>
        </p:nvSpPr>
        <p:spPr>
          <a:xfrm>
            <a:off x="1175384" y="41168"/>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EC931D82-08DF-4A63-B148-2696362F696E}"/>
              </a:ext>
            </a:extLst>
          </p:cNvPr>
          <p:cNvSpPr/>
          <p:nvPr/>
        </p:nvSpPr>
        <p:spPr>
          <a:xfrm>
            <a:off x="396859" y="23241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9AD7806F-E67A-4B3B-9387-ADCDD810F1DA}"/>
              </a:ext>
            </a:extLst>
          </p:cNvPr>
          <p:cNvSpPr/>
          <p:nvPr/>
        </p:nvSpPr>
        <p:spPr>
          <a:xfrm>
            <a:off x="3632200" y="3338797"/>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a:extLst>
              <a:ext uri="{FF2B5EF4-FFF2-40B4-BE49-F238E27FC236}">
                <a16:creationId xmlns:a16="http://schemas.microsoft.com/office/drawing/2014/main" id="{D13A8D10-6B61-4F48-8254-85C66685DCFB}"/>
              </a:ext>
            </a:extLst>
          </p:cNvPr>
          <p:cNvSpPr/>
          <p:nvPr/>
        </p:nvSpPr>
        <p:spPr>
          <a:xfrm>
            <a:off x="2856488" y="126294"/>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 name="Группа 4">
            <a:extLst>
              <a:ext uri="{FF2B5EF4-FFF2-40B4-BE49-F238E27FC236}">
                <a16:creationId xmlns:a16="http://schemas.microsoft.com/office/drawing/2014/main" id="{967CCB0A-2FEC-4AD2-9936-E0B9E5C532B9}"/>
              </a:ext>
            </a:extLst>
          </p:cNvPr>
          <p:cNvGrpSpPr/>
          <p:nvPr/>
        </p:nvGrpSpPr>
        <p:grpSpPr>
          <a:xfrm>
            <a:off x="314309" y="413215"/>
            <a:ext cx="3689361" cy="822758"/>
            <a:chOff x="138778" y="1866393"/>
            <a:chExt cx="3689361" cy="822758"/>
          </a:xfrm>
        </p:grpSpPr>
        <p:pic>
          <p:nvPicPr>
            <p:cNvPr id="39" name="Google Shape;318;p25" descr="C:\Users\gelya\OneDrive\Рабочий стол\Link.png">
              <a:hlinkClick r:id="rId3"/>
              <a:extLst>
                <a:ext uri="{FF2B5EF4-FFF2-40B4-BE49-F238E27FC236}">
                  <a16:creationId xmlns:a16="http://schemas.microsoft.com/office/drawing/2014/main" id="{6732B717-D6B5-4633-9A1E-02053B68718B}"/>
                </a:ext>
              </a:extLst>
            </p:cNvPr>
            <p:cNvPicPr preferRelativeResize="0"/>
            <p:nvPr/>
          </p:nvPicPr>
          <p:blipFill rotWithShape="1">
            <a:blip r:embed="rId4">
              <a:alphaModFix/>
            </a:blip>
            <a:srcRect/>
            <a:stretch/>
          </p:blipFill>
          <p:spPr>
            <a:xfrm>
              <a:off x="138778" y="1866393"/>
              <a:ext cx="504056" cy="451784"/>
            </a:xfrm>
            <a:prstGeom prst="rect">
              <a:avLst/>
            </a:prstGeom>
            <a:noFill/>
            <a:ln>
              <a:noFill/>
            </a:ln>
            <a:effectLst>
              <a:outerShdw blurRad="50800" dist="38100" dir="5400000" algn="t" rotWithShape="0">
                <a:prstClr val="black">
                  <a:alpha val="40000"/>
                </a:prstClr>
              </a:outerShdw>
            </a:effectLst>
          </p:spPr>
        </p:pic>
        <p:grpSp>
          <p:nvGrpSpPr>
            <p:cNvPr id="15" name="Группа 14">
              <a:extLst>
                <a:ext uri="{FF2B5EF4-FFF2-40B4-BE49-F238E27FC236}">
                  <a16:creationId xmlns:a16="http://schemas.microsoft.com/office/drawing/2014/main" id="{F282D827-3992-4447-873A-8443D5EA4ED1}"/>
                </a:ext>
              </a:extLst>
            </p:cNvPr>
            <p:cNvGrpSpPr/>
            <p:nvPr/>
          </p:nvGrpSpPr>
          <p:grpSpPr>
            <a:xfrm>
              <a:off x="227593" y="2017706"/>
              <a:ext cx="3600546" cy="671445"/>
              <a:chOff x="225952" y="2437074"/>
              <a:chExt cx="3600546" cy="671445"/>
            </a:xfrm>
          </p:grpSpPr>
          <p:sp>
            <p:nvSpPr>
              <p:cNvPr id="16" name="TextBox 15">
                <a:extLst>
                  <a:ext uri="{FF2B5EF4-FFF2-40B4-BE49-F238E27FC236}">
                    <a16:creationId xmlns:a16="http://schemas.microsoft.com/office/drawing/2014/main" id="{3D6AD828-47EA-408C-9592-B30735DB041A}"/>
                  </a:ext>
                </a:extLst>
              </p:cNvPr>
              <p:cNvSpPr txBox="1"/>
              <p:nvPr/>
            </p:nvSpPr>
            <p:spPr>
              <a:xfrm>
                <a:off x="693934" y="2800742"/>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Конструктор Функции</a:t>
                </a:r>
                <a:endParaRPr lang="ru-RU" dirty="0">
                  <a:solidFill>
                    <a:schemeClr val="bg1">
                      <a:lumMod val="65000"/>
                    </a:schemeClr>
                  </a:solidFill>
                  <a:latin typeface="Comic Sans MS" panose="030F0702030302020204" pitchFamily="66" charset="0"/>
                </a:endParaRPr>
              </a:p>
            </p:txBody>
          </p:sp>
          <p:grpSp>
            <p:nvGrpSpPr>
              <p:cNvPr id="17" name="Группа 16">
                <a:extLst>
                  <a:ext uri="{FF2B5EF4-FFF2-40B4-BE49-F238E27FC236}">
                    <a16:creationId xmlns:a16="http://schemas.microsoft.com/office/drawing/2014/main" id="{DBA3B493-6F60-423A-9CC9-C10F73A858CE}"/>
                  </a:ext>
                </a:extLst>
              </p:cNvPr>
              <p:cNvGrpSpPr/>
              <p:nvPr/>
            </p:nvGrpSpPr>
            <p:grpSpPr>
              <a:xfrm>
                <a:off x="225952" y="2437074"/>
                <a:ext cx="3600546" cy="671445"/>
                <a:chOff x="3325436" y="470095"/>
                <a:chExt cx="3600546" cy="671445"/>
              </a:xfrm>
            </p:grpSpPr>
            <p:sp>
              <p:nvSpPr>
                <p:cNvPr id="18" name="TextBox 17">
                  <a:extLst>
                    <a:ext uri="{FF2B5EF4-FFF2-40B4-BE49-F238E27FC236}">
                      <a16:creationId xmlns:a16="http://schemas.microsoft.com/office/drawing/2014/main" id="{0681A945-12B2-4F45-AEA9-FCAAC1956D2D}"/>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US" sz="2400" b="0" i="0" u="sng" dirty="0">
                      <a:solidFill>
                        <a:schemeClr val="tx1"/>
                      </a:solidFill>
                      <a:effectLst/>
                      <a:latin typeface="Comic Sans MS" panose="030F0702030302020204" pitchFamily="66" charset="0"/>
                      <a:hlinkClick r:id="rId5">
                        <a:extLst>
                          <a:ext uri="{A12FA001-AC4F-418D-AE19-62706E023703}">
                            <ahyp:hlinkClr xmlns:ahyp="http://schemas.microsoft.com/office/drawing/2018/hyperlinkcolor" val="tx"/>
                          </a:ext>
                        </a:extLst>
                      </a:hlinkClick>
                    </a:rPr>
                    <a:t>Function constructor</a:t>
                  </a:r>
                  <a:endParaRPr lang="en-US" sz="1800" b="1" dirty="0">
                    <a:solidFill>
                      <a:schemeClr val="tx1"/>
                    </a:solidFill>
                    <a:latin typeface="Comic Sans MS" panose="030F0702030302020204" pitchFamily="66" charset="0"/>
                    <a:ea typeface="Playfair Display"/>
                    <a:cs typeface="Playfair Display"/>
                    <a:sym typeface="Playfair Display"/>
                  </a:endParaRPr>
                </a:p>
              </p:txBody>
            </p:sp>
            <p:pic>
              <p:nvPicPr>
                <p:cNvPr id="19" name="Google Shape;331;p26">
                  <a:hlinkClick r:id="rId6"/>
                  <a:extLst>
                    <a:ext uri="{FF2B5EF4-FFF2-40B4-BE49-F238E27FC236}">
                      <a16:creationId xmlns:a16="http://schemas.microsoft.com/office/drawing/2014/main" id="{58D34960-AB9F-43C4-9D24-E3AF2190D7E5}"/>
                    </a:ext>
                  </a:extLst>
                </p:cNvPr>
                <p:cNvPicPr preferRelativeResize="0"/>
                <p:nvPr/>
              </p:nvPicPr>
              <p:blipFill rotWithShape="1">
                <a:blip r:embed="rId7">
                  <a:alphaModFix/>
                </a:blip>
                <a:srcRect/>
                <a:stretch/>
              </p:blipFill>
              <p:spPr>
                <a:xfrm>
                  <a:off x="3325436" y="815114"/>
                  <a:ext cx="326426" cy="326426"/>
                </a:xfrm>
                <a:prstGeom prst="rect">
                  <a:avLst/>
                </a:prstGeom>
                <a:noFill/>
                <a:ln>
                  <a:noFill/>
                </a:ln>
                <a:effectLst>
                  <a:outerShdw blurRad="50800" dist="38100" dir="5400000" algn="t" rotWithShape="0">
                    <a:prstClr val="black">
                      <a:alpha val="40000"/>
                    </a:prstClr>
                  </a:outerShdw>
                </a:effectLst>
              </p:spPr>
            </p:pic>
          </p:grpSp>
        </p:grpSp>
      </p:grpSp>
      <p:sp>
        <p:nvSpPr>
          <p:cNvPr id="7" name="TextBox 6">
            <a:extLst>
              <a:ext uri="{FF2B5EF4-FFF2-40B4-BE49-F238E27FC236}">
                <a16:creationId xmlns:a16="http://schemas.microsoft.com/office/drawing/2014/main" id="{FDA3C045-3D20-4987-A35A-5E1AADFA7178}"/>
              </a:ext>
            </a:extLst>
          </p:cNvPr>
          <p:cNvSpPr txBox="1"/>
          <p:nvPr/>
        </p:nvSpPr>
        <p:spPr>
          <a:xfrm>
            <a:off x="4358491" y="396157"/>
            <a:ext cx="5645150" cy="738664"/>
          </a:xfrm>
          <a:prstGeom prst="rect">
            <a:avLst/>
          </a:prstGeom>
          <a:solidFill>
            <a:srgbClr val="FFFFFF">
              <a:alpha val="5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new </a:t>
            </a:r>
            <a:r>
              <a:rPr lang="en-US" b="0" i="0" dirty="0">
                <a:solidFill>
                  <a:srgbClr val="DD4A68"/>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anyStringArgum</a:t>
            </a:r>
            <a:r>
              <a:rPr lang="en-US" b="0" i="0" dirty="0">
                <a:solidFill>
                  <a:srgbClr val="999999"/>
                </a:solidFill>
                <a:effectLst/>
                <a:latin typeface="Consolas" panose="020B0609020204030204" pitchFamily="49" charset="0"/>
              </a:rPr>
              <a:t>], </a:t>
            </a:r>
            <a:r>
              <a:rPr lang="en-US" b="0" i="0" dirty="0">
                <a:solidFill>
                  <a:schemeClr val="accent2"/>
                </a:solidFill>
                <a:effectLst/>
                <a:latin typeface="Consolas" panose="020B0609020204030204" pitchFamily="49" charset="0"/>
              </a:rPr>
              <a:t>‘</a:t>
            </a:r>
            <a:r>
              <a:rPr lang="en-US" dirty="0" err="1">
                <a:solidFill>
                  <a:schemeClr val="accent2"/>
                </a:solidFill>
                <a:latin typeface="Consolas" panose="020B0609020204030204" pitchFamily="49" charset="0"/>
              </a:rPr>
              <a:t>string</a:t>
            </a:r>
            <a:r>
              <a:rPr lang="en-US" b="0" i="0" dirty="0" err="1">
                <a:solidFill>
                  <a:schemeClr val="accent2"/>
                </a:solidFill>
                <a:effectLst/>
                <a:latin typeface="Consolas" panose="020B0609020204030204" pitchFamily="49" charset="0"/>
              </a:rPr>
              <a:t>FunctionBody</a:t>
            </a:r>
            <a:r>
              <a:rPr lang="en-US" b="0" i="0" dirty="0">
                <a:solidFill>
                  <a:schemeClr val="accent2"/>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7" name="TextBox 46">
            <a:extLst>
              <a:ext uri="{FF2B5EF4-FFF2-40B4-BE49-F238E27FC236}">
                <a16:creationId xmlns:a16="http://schemas.microsoft.com/office/drawing/2014/main" id="{2ED39481-8963-4983-8F8D-EE06F33746DC}"/>
              </a:ext>
            </a:extLst>
          </p:cNvPr>
          <p:cNvSpPr txBox="1"/>
          <p:nvPr/>
        </p:nvSpPr>
        <p:spPr>
          <a:xfrm>
            <a:off x="4358491" y="2101043"/>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 function(</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5" name="TextBox 44">
            <a:extLst>
              <a:ext uri="{FF2B5EF4-FFF2-40B4-BE49-F238E27FC236}">
                <a16:creationId xmlns:a16="http://schemas.microsoft.com/office/drawing/2014/main" id="{5A71065D-5893-4363-9864-CC3081605355}"/>
              </a:ext>
            </a:extLst>
          </p:cNvPr>
          <p:cNvSpPr txBox="1"/>
          <p:nvPr/>
        </p:nvSpPr>
        <p:spPr>
          <a:xfrm>
            <a:off x="9120555" y="2104300"/>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10" name="Группа 9">
            <a:extLst>
              <a:ext uri="{FF2B5EF4-FFF2-40B4-BE49-F238E27FC236}">
                <a16:creationId xmlns:a16="http://schemas.microsoft.com/office/drawing/2014/main" id="{3F29DA3E-24E8-4C11-848B-9B985041B807}"/>
              </a:ext>
            </a:extLst>
          </p:cNvPr>
          <p:cNvGrpSpPr/>
          <p:nvPr/>
        </p:nvGrpSpPr>
        <p:grpSpPr>
          <a:xfrm>
            <a:off x="314309" y="2324105"/>
            <a:ext cx="3644277" cy="710517"/>
            <a:chOff x="3886823" y="2403666"/>
            <a:chExt cx="3644277" cy="710517"/>
          </a:xfrm>
        </p:grpSpPr>
        <p:sp>
          <p:nvSpPr>
            <p:cNvPr id="11" name="TextBox 10">
              <a:extLst>
                <a:ext uri="{FF2B5EF4-FFF2-40B4-BE49-F238E27FC236}">
                  <a16:creationId xmlns:a16="http://schemas.microsoft.com/office/drawing/2014/main" id="{D9C8C554-1F69-4EC9-AC18-0DCDDC6231FD}"/>
                </a:ext>
              </a:extLst>
            </p:cNvPr>
            <p:cNvSpPr txBox="1"/>
            <p:nvPr/>
          </p:nvSpPr>
          <p:spPr>
            <a:xfrm>
              <a:off x="4457731" y="2806406"/>
              <a:ext cx="2768600" cy="307777"/>
            </a:xfrm>
            <a:prstGeom prst="rect">
              <a:avLst/>
            </a:prstGeom>
            <a:noFill/>
          </p:spPr>
          <p:txBody>
            <a:bodyPr wrap="square">
              <a:spAutoFit/>
            </a:bodyPr>
            <a:lstStyle/>
            <a:p>
              <a:r>
                <a:rPr lang="ru-RU" dirty="0">
                  <a:solidFill>
                    <a:schemeClr val="bg1">
                      <a:lumMod val="65000"/>
                    </a:schemeClr>
                  </a:solidFill>
                  <a:latin typeface="Comic Sans MS" panose="030F0702030302020204" pitchFamily="66" charset="0"/>
                </a:rPr>
                <a:t>Определение метода</a:t>
              </a:r>
            </a:p>
          </p:txBody>
        </p:sp>
        <p:grpSp>
          <p:nvGrpSpPr>
            <p:cNvPr id="12" name="Группа 11">
              <a:extLst>
                <a:ext uri="{FF2B5EF4-FFF2-40B4-BE49-F238E27FC236}">
                  <a16:creationId xmlns:a16="http://schemas.microsoft.com/office/drawing/2014/main" id="{9E4CE72B-1B5A-43B2-B904-3A85E1ECC302}"/>
                </a:ext>
              </a:extLst>
            </p:cNvPr>
            <p:cNvGrpSpPr/>
            <p:nvPr/>
          </p:nvGrpSpPr>
          <p:grpSpPr>
            <a:xfrm>
              <a:off x="3886823" y="2403666"/>
              <a:ext cx="3644277" cy="482312"/>
              <a:chOff x="3156719" y="978441"/>
              <a:chExt cx="3644277" cy="482312"/>
            </a:xfrm>
          </p:grpSpPr>
          <p:sp>
            <p:nvSpPr>
              <p:cNvPr id="13" name="TextBox 12">
                <a:extLst>
                  <a:ext uri="{FF2B5EF4-FFF2-40B4-BE49-F238E27FC236}">
                    <a16:creationId xmlns:a16="http://schemas.microsoft.com/office/drawing/2014/main" id="{4462ABF3-9122-44A7-8A45-3006C14C3988}"/>
                  </a:ext>
                </a:extLst>
              </p:cNvPr>
              <p:cNvSpPr txBox="1"/>
              <p:nvPr/>
            </p:nvSpPr>
            <p:spPr>
              <a:xfrm>
                <a:off x="3721100" y="999088"/>
                <a:ext cx="3079896" cy="461665"/>
              </a:xfrm>
              <a:prstGeom prst="rect">
                <a:avLst/>
              </a:prstGeom>
              <a:noFill/>
              <a:effectLst>
                <a:outerShdw blurRad="50800" dist="38100" dir="5400000" algn="t" rotWithShape="0">
                  <a:prstClr val="black">
                    <a:alpha val="40000"/>
                  </a:prstClr>
                </a:outerShdw>
              </a:effectLst>
            </p:spPr>
            <p:txBody>
              <a:bodyPr wrap="square">
                <a:spAutoFit/>
              </a:bodyPr>
              <a:lstStyle/>
              <a:p>
                <a:pPr algn="l"/>
                <a:r>
                  <a:rPr lang="en-US" sz="2400" i="0" dirty="0">
                    <a:solidFill>
                      <a:schemeClr val="tx1"/>
                    </a:solidFill>
                    <a:effectLst/>
                    <a:latin typeface="Comic Sans MS" panose="030F0702030302020204" pitchFamily="66" charset="0"/>
                    <a:hlinkClick r:id="rId8">
                      <a:extLst>
                        <a:ext uri="{A12FA001-AC4F-418D-AE19-62706E023703}">
                          <ahyp:hlinkClr xmlns:ahyp="http://schemas.microsoft.com/office/drawing/2018/hyperlinkcolor" val="tx"/>
                        </a:ext>
                      </a:extLst>
                    </a:hlinkClick>
                  </a:rPr>
                  <a:t>Method definitions</a:t>
                </a:r>
                <a:endParaRPr lang="en-US" sz="2400" i="0" dirty="0">
                  <a:solidFill>
                    <a:schemeClr val="tx1"/>
                  </a:solidFill>
                  <a:effectLst/>
                  <a:latin typeface="Comic Sans MS" panose="030F0702030302020204" pitchFamily="66" charset="0"/>
                </a:endParaRPr>
              </a:p>
            </p:txBody>
          </p:sp>
          <p:pic>
            <p:nvPicPr>
              <p:cNvPr id="14" name="Google Shape;318;p25" descr="C:\Users\gelya\OneDrive\Рабочий стол\Link.png">
                <a:hlinkClick r:id="rId9"/>
                <a:extLst>
                  <a:ext uri="{FF2B5EF4-FFF2-40B4-BE49-F238E27FC236}">
                    <a16:creationId xmlns:a16="http://schemas.microsoft.com/office/drawing/2014/main" id="{4654EF27-CB74-4E88-A444-CBFB0E0E2837}"/>
                  </a:ext>
                </a:extLst>
              </p:cNvPr>
              <p:cNvPicPr preferRelativeResize="0"/>
              <p:nvPr/>
            </p:nvPicPr>
            <p:blipFill rotWithShape="1">
              <a:blip r:embed="rId4">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sp>
        <p:nvSpPr>
          <p:cNvPr id="41" name="Стрелка: вправо 40">
            <a:extLst>
              <a:ext uri="{FF2B5EF4-FFF2-40B4-BE49-F238E27FC236}">
                <a16:creationId xmlns:a16="http://schemas.microsoft.com/office/drawing/2014/main" id="{E0D13D31-AAFB-4CD2-9CEB-DBBE0FA64E98}"/>
              </a:ext>
            </a:extLst>
          </p:cNvPr>
          <p:cNvSpPr/>
          <p:nvPr/>
        </p:nvSpPr>
        <p:spPr>
          <a:xfrm>
            <a:off x="7647539" y="2461677"/>
            <a:ext cx="1080588" cy="738664"/>
          </a:xfrm>
          <a:prstGeom prst="rightArrow">
            <a:avLst>
              <a:gd name="adj1" fmla="val 50000"/>
              <a:gd name="adj2" fmla="val 955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Овал 83">
            <a:extLst>
              <a:ext uri="{FF2B5EF4-FFF2-40B4-BE49-F238E27FC236}">
                <a16:creationId xmlns:a16="http://schemas.microsoft.com/office/drawing/2014/main" id="{E598F41A-A188-4C64-91AB-68BEB30AF3E0}"/>
              </a:ext>
            </a:extLst>
          </p:cNvPr>
          <p:cNvSpPr/>
          <p:nvPr/>
        </p:nvSpPr>
        <p:spPr>
          <a:xfrm>
            <a:off x="9992059" y="127377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TextBox 106">
            <a:extLst>
              <a:ext uri="{FF2B5EF4-FFF2-40B4-BE49-F238E27FC236}">
                <a16:creationId xmlns:a16="http://schemas.microsoft.com/office/drawing/2014/main" id="{2DFCC05B-5E19-4597-8640-CBADB18C9ADF}"/>
              </a:ext>
            </a:extLst>
          </p:cNvPr>
          <p:cNvSpPr txBox="1"/>
          <p:nvPr/>
        </p:nvSpPr>
        <p:spPr>
          <a:xfrm>
            <a:off x="4570699" y="4779675"/>
            <a:ext cx="7013161" cy="1077218"/>
          </a:xfrm>
          <a:prstGeom prst="rect">
            <a:avLst/>
          </a:prstGeom>
          <a:noFill/>
        </p:spPr>
        <p:txBody>
          <a:bodyPr wrap="square">
            <a:spAutoFit/>
          </a:bodyPr>
          <a:lstStyle/>
          <a:p>
            <a:r>
              <a:rPr lang="ru-RU" sz="1600" b="0" i="0" dirty="0">
                <a:solidFill>
                  <a:srgbClr val="292929"/>
                </a:solidFill>
                <a:effectLst/>
                <a:latin typeface="Comic Sans MS" panose="030F0702030302020204" pitchFamily="66" charset="0"/>
              </a:rPr>
              <a:t>К тому же, не стоит забывать о существовании </a:t>
            </a:r>
            <a:r>
              <a:rPr lang="en-US" sz="1600" dirty="0">
                <a:solidFill>
                  <a:srgbClr val="292929"/>
                </a:solidFill>
                <a:latin typeface="Comic Sans MS" panose="030F0702030302020204" pitchFamily="66" charset="0"/>
                <a:hlinkClick r:id="rId10"/>
              </a:rPr>
              <a:t>Generator</a:t>
            </a:r>
            <a:r>
              <a:rPr lang="en-US" sz="1600" b="1" i="0" dirty="0">
                <a:solidFill>
                  <a:schemeClr val="tx1"/>
                </a:solidFill>
                <a:effectLst/>
                <a:latin typeface="Comic Sans MS" panose="030F0702030302020204" pitchFamily="66" charset="0"/>
              </a:rPr>
              <a:t>-</a:t>
            </a:r>
            <a:r>
              <a:rPr lang="en-US" sz="1600" b="0" i="0" u="sng" dirty="0">
                <a:effectLst/>
                <a:latin typeface="Comic Sans MS" panose="030F0702030302020204" pitchFamily="66" charset="0"/>
                <a:hlinkClick r:id="rId11"/>
              </a:rPr>
              <a:t>Function</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и об специальном синтаксисе с использованием </a:t>
            </a:r>
            <a:r>
              <a:rPr lang="ru-RU" sz="1600" b="0" i="0" u="sng" dirty="0" err="1">
                <a:effectLst/>
                <a:latin typeface="Comic Sans MS" panose="030F0702030302020204" pitchFamily="66" charset="0"/>
                <a:hlinkClick r:id="rId12"/>
              </a:rPr>
              <a:t>async</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плюс вспомним о </a:t>
            </a:r>
            <a:r>
              <a:rPr lang="ru-RU" sz="1600" b="0" i="0" u="sng" dirty="0" err="1">
                <a:effectLst/>
                <a:latin typeface="Comic Sans MS" panose="030F0702030302020204" pitchFamily="66" charset="0"/>
                <a:hlinkClick r:id="rId13"/>
              </a:rPr>
              <a:t>setters</a:t>
            </a:r>
            <a:r>
              <a:rPr lang="ru-RU" sz="1600" b="0" i="0" dirty="0">
                <a:solidFill>
                  <a:srgbClr val="292929"/>
                </a:solidFill>
                <a:effectLst/>
                <a:latin typeface="Comic Sans MS" panose="030F0702030302020204" pitchFamily="66" charset="0"/>
              </a:rPr>
              <a:t>, </a:t>
            </a:r>
            <a:r>
              <a:rPr lang="ru-RU" sz="1600" b="0" i="0" u="sng" dirty="0" err="1">
                <a:effectLst/>
                <a:latin typeface="Comic Sans MS" panose="030F0702030302020204" pitchFamily="66" charset="0"/>
                <a:hlinkClick r:id="rId14"/>
              </a:rPr>
              <a:t>getters</a:t>
            </a:r>
            <a:r>
              <a:rPr lang="ru-RU" sz="1600" b="0" i="0" dirty="0">
                <a:solidFill>
                  <a:srgbClr val="292929"/>
                </a:solidFill>
                <a:effectLst/>
                <a:latin typeface="Comic Sans MS" panose="030F0702030302020204" pitchFamily="66" charset="0"/>
              </a:rPr>
              <a:t>. Все это добавляет вариации в вышеуказанные способы определения функций.</a:t>
            </a:r>
            <a:endParaRPr lang="ru-RU" sz="1600" dirty="0">
              <a:latin typeface="Comic Sans MS" panose="030F0702030302020204" pitchFamily="66" charset="0"/>
            </a:endParaRPr>
          </a:p>
        </p:txBody>
      </p:sp>
      <p:pic>
        <p:nvPicPr>
          <p:cNvPr id="104" name="Рисунок 103">
            <a:extLst>
              <a:ext uri="{FF2B5EF4-FFF2-40B4-BE49-F238E27FC236}">
                <a16:creationId xmlns:a16="http://schemas.microsoft.com/office/drawing/2014/main" id="{4ACED104-372B-419E-9FFF-6289F0B65AAB}"/>
              </a:ext>
            </a:extLst>
          </p:cNvPr>
          <p:cNvPicPr>
            <a:picLocks noChangeAspect="1"/>
          </p:cNvPicPr>
          <p:nvPr/>
        </p:nvPicPr>
        <p:blipFill>
          <a:blip r:embed="rId15"/>
          <a:stretch>
            <a:fillRect/>
          </a:stretch>
        </p:blipFill>
        <p:spPr>
          <a:xfrm>
            <a:off x="675624" y="4234077"/>
            <a:ext cx="33909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rot="10800000">
            <a:off x="0" y="0"/>
            <a:ext cx="5490579" cy="3333566"/>
          </a:xfrm>
          <a:prstGeom prst="rect">
            <a:avLst/>
          </a:prstGeom>
          <a:noFill/>
          <a:ln>
            <a:noFill/>
          </a:ln>
        </p:spPr>
      </p:pic>
      <p:pic>
        <p:nvPicPr>
          <p:cNvPr id="193" name="Google Shape;193;p11" descr="C:\Users\gelya\OneDrive\Рабочий стол\A_web_scholarship_head-01.png"/>
          <p:cNvPicPr preferRelativeResize="0"/>
          <p:nvPr/>
        </p:nvPicPr>
        <p:blipFill rotWithShape="1">
          <a:blip r:embed="rId4">
            <a:alphaModFix/>
          </a:blip>
          <a:srcRect/>
          <a:stretch/>
        </p:blipFill>
        <p:spPr>
          <a:xfrm>
            <a:off x="8382000" y="3759200"/>
            <a:ext cx="3810000" cy="3098800"/>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0" y="15644"/>
            <a:ext cx="1925223" cy="1546491"/>
          </a:xfrm>
          <a:prstGeom prst="rect">
            <a:avLst/>
          </a:prstGeom>
          <a:noFill/>
          <a:ln>
            <a:noFill/>
          </a:ln>
        </p:spPr>
      </p:pic>
      <p:sp>
        <p:nvSpPr>
          <p:cNvPr id="8" name="TextBox 7">
            <a:extLst>
              <a:ext uri="{FF2B5EF4-FFF2-40B4-BE49-F238E27FC236}">
                <a16:creationId xmlns:a16="http://schemas.microsoft.com/office/drawing/2014/main" id="{29E2BAF9-3132-489D-B72B-5B088C9C4EBF}"/>
              </a:ext>
            </a:extLst>
          </p:cNvPr>
          <p:cNvSpPr txBox="1"/>
          <p:nvPr/>
        </p:nvSpPr>
        <p:spPr>
          <a:xfrm>
            <a:off x="2753728" y="308758"/>
            <a:ext cx="5011281" cy="480131"/>
          </a:xfrm>
          <a:prstGeom prst="rect">
            <a:avLst/>
          </a:prstGeom>
          <a:noFill/>
        </p:spPr>
        <p:txBody>
          <a:bodyPr wrap="square">
            <a:spAutoFit/>
          </a:bodyPr>
          <a:lstStyle/>
          <a:p>
            <a:pPr>
              <a:lnSpc>
                <a:spcPct val="90000"/>
              </a:lnSpc>
              <a:buClr>
                <a:schemeClr val="dk1"/>
              </a:buClr>
              <a:buSzPts val="4400"/>
            </a:pPr>
            <a:r>
              <a:rPr lang="ru-RU" sz="2800" b="1" i="0" u="none" strike="noStrike" cap="none" dirty="0">
                <a:solidFill>
                  <a:schemeClr val="accent2"/>
                </a:solidFill>
                <a:latin typeface="Comic Sans MS" panose="030F0702030302020204" pitchFamily="66" charset="0"/>
                <a:ea typeface="Playfair Display"/>
                <a:cs typeface="Playfair Display"/>
                <a:sym typeface="Playfair Display"/>
              </a:rPr>
              <a:t>Параметры</a:t>
            </a:r>
            <a:r>
              <a:rPr lang="ru-RU" sz="2800" dirty="0">
                <a:solidFill>
                  <a:srgbClr val="595959"/>
                </a:solidFill>
                <a:latin typeface="Comic Sans MS" panose="030F0702030302020204" pitchFamily="66" charset="0"/>
                <a:ea typeface="Rubik"/>
                <a:cs typeface="Rubik"/>
                <a:sym typeface="Rubik"/>
              </a:rPr>
              <a:t> </a:t>
            </a:r>
            <a:r>
              <a:rPr lang="ru-RU" sz="2800" dirty="0">
                <a:solidFill>
                  <a:schemeClr val="accent2"/>
                </a:solidFill>
                <a:latin typeface="Comic Sans MS" panose="030F0702030302020204" pitchFamily="66" charset="0"/>
                <a:ea typeface="Rubik"/>
                <a:cs typeface="Rubik"/>
                <a:sym typeface="Rubik"/>
              </a:rPr>
              <a:t>и</a:t>
            </a:r>
            <a:r>
              <a:rPr lang="ru-RU" sz="2800" dirty="0">
                <a:solidFill>
                  <a:srgbClr val="595959"/>
                </a:solidFill>
                <a:latin typeface="Comic Sans MS" panose="030F0702030302020204" pitchFamily="66" charset="0"/>
                <a:ea typeface="Rubik"/>
                <a:cs typeface="Rubik"/>
                <a:sym typeface="Rubik"/>
              </a:rPr>
              <a:t> </a:t>
            </a:r>
            <a:r>
              <a:rPr lang="en-US" sz="2800" dirty="0">
                <a:solidFill>
                  <a:srgbClr val="595959"/>
                </a:solidFill>
                <a:latin typeface="Comic Sans MS" panose="030F0702030302020204" pitchFamily="66" charset="0"/>
                <a:ea typeface="Rubik"/>
                <a:cs typeface="Rubik"/>
                <a:sym typeface="Rubik"/>
                <a:hlinkClick r:id="rId6"/>
              </a:rPr>
              <a:t>arguments</a:t>
            </a:r>
            <a:endParaRPr lang="ru-RU" sz="2800" dirty="0">
              <a:solidFill>
                <a:srgbClr val="595959"/>
              </a:solidFill>
              <a:latin typeface="Comic Sans MS" panose="030F0702030302020204" pitchFamily="66" charset="0"/>
              <a:ea typeface="Rubik"/>
              <a:cs typeface="Rubik"/>
              <a:sym typeface="Rubik"/>
            </a:endParaRPr>
          </a:p>
        </p:txBody>
      </p:sp>
      <p:sp>
        <p:nvSpPr>
          <p:cNvPr id="10" name="TextBox 9">
            <a:extLst>
              <a:ext uri="{FF2B5EF4-FFF2-40B4-BE49-F238E27FC236}">
                <a16:creationId xmlns:a16="http://schemas.microsoft.com/office/drawing/2014/main" id="{4B6E5377-59A6-4698-937B-9759A24A5719}"/>
              </a:ext>
            </a:extLst>
          </p:cNvPr>
          <p:cNvSpPr txBox="1"/>
          <p:nvPr/>
        </p:nvSpPr>
        <p:spPr>
          <a:xfrm>
            <a:off x="305683" y="207539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 </a:t>
            </a:r>
            <a:r>
              <a:rPr lang="en-US" sz="1400" b="0" i="0" dirty="0">
                <a:solidFill>
                  <a:srgbClr val="333333"/>
                </a:solidFill>
                <a:effectLst/>
                <a:latin typeface="Consolas" panose="020B0609020204030204" pitchFamily="49" charset="0"/>
              </a:rPr>
              <a:t>arg3 = ‘</a:t>
            </a:r>
            <a:r>
              <a:rPr lang="en-US" sz="1400" b="1" i="0" dirty="0">
                <a:solidFill>
                  <a:schemeClr val="accent2"/>
                </a:solidFill>
                <a:effectLst/>
                <a:latin typeface="Consolas" panose="020B0609020204030204" pitchFamily="49" charset="0"/>
              </a:rPr>
              <a:t>c</a:t>
            </a:r>
            <a:r>
              <a:rPr lang="en-US" sz="1400" b="0" i="0" dirty="0">
                <a:solidFill>
                  <a:srgbClr val="333333"/>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1" i="0" dirty="0">
                <a:solidFill>
                  <a:schemeClr val="accent2"/>
                </a:solidFill>
                <a:effectLst/>
                <a:latin typeface="Consolas" panose="020B0609020204030204" pitchFamily="49" charset="0"/>
              </a:rPr>
              <a:t>arg3</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 b, </a:t>
            </a:r>
            <a:r>
              <a:rPr lang="en-US" b="0" i="0" dirty="0">
                <a:solidFill>
                  <a:schemeClr val="accent2"/>
                </a:solidFill>
                <a:effectLst/>
                <a:latin typeface="Consolas" panose="020B0609020204030204" pitchFamily="49" charset="0"/>
              </a:rPr>
              <a:t>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a:t>
            </a:r>
            <a:endParaRPr lang="ru-RU" dirty="0">
              <a:solidFill>
                <a:schemeClr val="tx1">
                  <a:lumMod val="65000"/>
                  <a:lumOff val="35000"/>
                </a:schemeClr>
              </a:solidFill>
              <a:latin typeface="Consolas" panose="020B0609020204030204" pitchFamily="49" charset="0"/>
            </a:endParaRPr>
          </a:p>
        </p:txBody>
      </p:sp>
      <p:sp>
        <p:nvSpPr>
          <p:cNvPr id="16" name="TextBox 15">
            <a:extLst>
              <a:ext uri="{FF2B5EF4-FFF2-40B4-BE49-F238E27FC236}">
                <a16:creationId xmlns:a16="http://schemas.microsoft.com/office/drawing/2014/main" id="{4387B65F-09D5-4A31-B870-14231F5BAEF6}"/>
              </a:ext>
            </a:extLst>
          </p:cNvPr>
          <p:cNvSpPr txBox="1"/>
          <p:nvPr/>
        </p:nvSpPr>
        <p:spPr>
          <a:xfrm>
            <a:off x="5632450" y="2075390"/>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7"/>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hlinkClick r:id="rId7"/>
              </a:rPr>
              <a:t>argN</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dirty="0">
                <a:solidFill>
                  <a:srgbClr val="999999"/>
                </a:solidFill>
                <a:latin typeface="Consolas" panose="020B0609020204030204" pitchFamily="49" charset="0"/>
              </a:rPr>
              <a:t>‘</a:t>
            </a:r>
            <a:r>
              <a:rPr lang="en-US" dirty="0" err="1">
                <a:solidFill>
                  <a:srgbClr val="999999"/>
                </a:solidFill>
                <a:latin typeface="Consolas" panose="020B0609020204030204" pitchFamily="49" charset="0"/>
              </a:rPr>
              <a:t>a’,‘b</a:t>
            </a:r>
            <a:r>
              <a:rPr lang="en-US" dirty="0">
                <a:solidFill>
                  <a:srgbClr val="999999"/>
                </a:solidFill>
                <a:latin typeface="Consolas" panose="020B0609020204030204" pitchFamily="49" charset="0"/>
              </a:rPr>
              <a:t>’,[</a:t>
            </a:r>
            <a:r>
              <a:rPr lang="en-US" b="1" dirty="0">
                <a:solidFill>
                  <a:schemeClr val="accent2"/>
                </a:solidFill>
                <a:latin typeface="Consolas" panose="020B0609020204030204" pitchFamily="49" charset="0"/>
              </a:rPr>
              <a:t>‘</a:t>
            </a:r>
            <a:r>
              <a:rPr lang="en-US" b="1" dirty="0" err="1">
                <a:solidFill>
                  <a:schemeClr val="accent2"/>
                </a:solidFill>
                <a:latin typeface="Consolas" panose="020B0609020204030204" pitchFamily="49" charset="0"/>
              </a:rPr>
              <a:t>c’,‘d</a:t>
            </a:r>
            <a:r>
              <a:rPr lang="en-US" b="1" dirty="0">
                <a:solidFill>
                  <a:schemeClr val="accent2"/>
                </a:solidFill>
                <a:latin typeface="Consolas" panose="020B0609020204030204" pitchFamily="49" charset="0"/>
              </a:rPr>
              <a:t>’</a:t>
            </a:r>
            <a:r>
              <a:rPr lang="en-US" dirty="0">
                <a:solidFill>
                  <a:srgbClr val="999999"/>
                </a:solidFill>
                <a:latin typeface="Consolas" panose="020B0609020204030204" pitchFamily="49" charset="0"/>
              </a:rPr>
              <a:t>]</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(‘a’,‘b’,</a:t>
            </a:r>
            <a:r>
              <a:rPr lang="en-US" b="1" dirty="0">
                <a:solidFill>
                  <a:schemeClr val="accent2"/>
                </a:solidFill>
                <a:latin typeface="Consolas" panose="020B0609020204030204" pitchFamily="49" charset="0"/>
              </a:rPr>
              <a:t>‘c’,‘d’</a:t>
            </a:r>
            <a:r>
              <a:rPr lang="en-US" dirty="0">
                <a:solidFill>
                  <a:schemeClr val="tx1">
                    <a:lumMod val="65000"/>
                    <a:lumOff val="35000"/>
                  </a:schemeClr>
                </a:solidFill>
                <a:latin typeface="Consolas" panose="020B0609020204030204" pitchFamily="49" charset="0"/>
              </a:rPr>
              <a:t>);</a:t>
            </a:r>
            <a:endParaRPr lang="ru-RU" dirty="0">
              <a:solidFill>
                <a:schemeClr val="tx1">
                  <a:lumMod val="65000"/>
                  <a:lumOff val="35000"/>
                </a:schemeClr>
              </a:solidFill>
              <a:latin typeface="Consolas" panose="020B0609020204030204" pitchFamily="49" charset="0"/>
            </a:endParaRPr>
          </a:p>
        </p:txBody>
      </p:sp>
      <p:cxnSp>
        <p:nvCxnSpPr>
          <p:cNvPr id="7" name="Соединитель: изогнутый 6">
            <a:extLst>
              <a:ext uri="{FF2B5EF4-FFF2-40B4-BE49-F238E27FC236}">
                <a16:creationId xmlns:a16="http://schemas.microsoft.com/office/drawing/2014/main" id="{2E960775-389D-4B53-BCFD-7ED80E434B89}"/>
              </a:ext>
            </a:extLst>
          </p:cNvPr>
          <p:cNvCxnSpPr>
            <a:cxnSpLocks/>
            <a:stCxn id="22" idx="2"/>
          </p:cNvCxnSpPr>
          <p:nvPr/>
        </p:nvCxnSpPr>
        <p:spPr>
          <a:xfrm rot="5400000">
            <a:off x="8472442" y="1721968"/>
            <a:ext cx="514261" cy="326843"/>
          </a:xfrm>
          <a:prstGeom prst="curvedConnector3">
            <a:avLst>
              <a:gd name="adj1" fmla="val 1666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A1A93E-9A4F-4C3B-A398-B5197FF4BA2A}"/>
              </a:ext>
            </a:extLst>
          </p:cNvPr>
          <p:cNvSpPr txBox="1"/>
          <p:nvPr/>
        </p:nvSpPr>
        <p:spPr>
          <a:xfrm>
            <a:off x="2067094" y="1254358"/>
            <a:ext cx="2543006" cy="307777"/>
          </a:xfrm>
          <a:prstGeom prst="rect">
            <a:avLst/>
          </a:prstGeom>
          <a:noFill/>
        </p:spPr>
        <p:txBody>
          <a:bodyPr wrap="square">
            <a:spAutoFit/>
          </a:bodyPr>
          <a:lstStyle/>
          <a:p>
            <a:pPr algn="l"/>
            <a:r>
              <a:rPr lang="ru-RU" b="1" i="0" u="none" strike="noStrike" dirty="0">
                <a:solidFill>
                  <a:srgbClr val="333333"/>
                </a:solidFill>
                <a:effectLst/>
                <a:latin typeface="Comic Sans MS" panose="030F0702030302020204" pitchFamily="66" charset="0"/>
                <a:hlinkClick r:id="rId8"/>
              </a:rPr>
              <a:t>Параметр по умолчанию</a:t>
            </a:r>
            <a:endParaRPr lang="ru-RU" b="1" i="0" dirty="0">
              <a:solidFill>
                <a:srgbClr val="333333"/>
              </a:solidFill>
              <a:effectLst/>
              <a:latin typeface="Comic Sans MS" panose="030F0702030302020204" pitchFamily="66" charset="0"/>
            </a:endParaRPr>
          </a:p>
        </p:txBody>
      </p:sp>
      <p:sp>
        <p:nvSpPr>
          <p:cNvPr id="22" name="Rectangle 3">
            <a:extLst>
              <a:ext uri="{FF2B5EF4-FFF2-40B4-BE49-F238E27FC236}">
                <a16:creationId xmlns:a16="http://schemas.microsoft.com/office/drawing/2014/main" id="{C30C681C-70AB-43C1-B75D-9D0D0E977A95}"/>
              </a:ext>
            </a:extLst>
          </p:cNvPr>
          <p:cNvSpPr>
            <a:spLocks noChangeArrowheads="1"/>
          </p:cNvSpPr>
          <p:nvPr/>
        </p:nvSpPr>
        <p:spPr bwMode="auto">
          <a:xfrm>
            <a:off x="7326859" y="1178190"/>
            <a:ext cx="3132268" cy="450069"/>
          </a:xfrm>
          <a:prstGeom prst="rect">
            <a:avLst/>
          </a:prstGeom>
          <a:noFill/>
          <a:ln>
            <a:noFill/>
          </a:ln>
          <a:effectLst/>
        </p:spPr>
        <p:txBody>
          <a:bodyPr vert="horz" wrap="none" lIns="0" tIns="114264"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sng" strike="noStrike" cap="none" normalizeH="0" baseline="0" dirty="0">
                <a:ln>
                  <a:noFill/>
                </a:ln>
                <a:solidFill>
                  <a:srgbClr val="666666"/>
                </a:solidFill>
                <a:effectLst/>
                <a:latin typeface="Comic Sans MS" panose="030F0702030302020204" pitchFamily="66" charset="0"/>
                <a:hlinkClick r:id="rId7"/>
              </a:rPr>
              <a:t>О</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7"/>
              </a:rPr>
              <a:t>статочные параметры (</a:t>
            </a:r>
            <a:r>
              <a:rPr kumimoji="0" lang="ru-RU" altLang="ru-RU" sz="1000" b="1" i="0" u="none" strike="noStrike" cap="none" normalizeH="0" baseline="0" dirty="0" bmk="">
                <a:ln>
                  <a:noFill/>
                </a:ln>
                <a:solidFill>
                  <a:srgbClr val="666666"/>
                </a:solidFill>
                <a:effectLst/>
                <a:latin typeface="Comic Sans MS" panose="030F0702030302020204" pitchFamily="66" charset="0"/>
                <a:hlinkClick r:id="rId7"/>
              </a:rPr>
              <a:t>...</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7"/>
              </a:rPr>
              <a:t>)</a:t>
            </a:r>
            <a:endParaRPr kumimoji="0" lang="ru-RU" altLang="ru-RU" sz="1800" b="1" i="0" u="none" strike="noStrike" cap="none" normalizeH="0" baseline="0" dirty="0">
              <a:ln>
                <a:noFill/>
              </a:ln>
              <a:solidFill>
                <a:srgbClr val="333333"/>
              </a:solidFill>
              <a:effectLst/>
              <a:latin typeface="Comic Sans MS" panose="030F0702030302020204" pitchFamily="66" charset="0"/>
            </a:endParaRPr>
          </a:p>
        </p:txBody>
      </p:sp>
      <p:cxnSp>
        <p:nvCxnSpPr>
          <p:cNvPr id="30" name="Соединитель: изогнутый 29">
            <a:extLst>
              <a:ext uri="{FF2B5EF4-FFF2-40B4-BE49-F238E27FC236}">
                <a16:creationId xmlns:a16="http://schemas.microsoft.com/office/drawing/2014/main" id="{A6F65496-209A-4585-9916-F414F3B503E4}"/>
              </a:ext>
            </a:extLst>
          </p:cNvPr>
          <p:cNvCxnSpPr>
            <a:cxnSpLocks/>
            <a:stCxn id="27" idx="2"/>
          </p:cNvCxnSpPr>
          <p:nvPr/>
        </p:nvCxnSpPr>
        <p:spPr>
          <a:xfrm rot="16200000" flipH="1">
            <a:off x="3195223" y="1705508"/>
            <a:ext cx="574938" cy="288191"/>
          </a:xfrm>
          <a:prstGeom prst="curvedConnector3">
            <a:avLst>
              <a:gd name="adj1" fmla="val 2349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7EF7BD-9D4A-4852-8D2F-6CA1716B3B91}"/>
              </a:ext>
            </a:extLst>
          </p:cNvPr>
          <p:cNvSpPr txBox="1"/>
          <p:nvPr/>
        </p:nvSpPr>
        <p:spPr>
          <a:xfrm>
            <a:off x="1239133" y="442836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arguments</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sz="1400" b="0" i="0" dirty="0">
                <a:solidFill>
                  <a:schemeClr val="tx1">
                    <a:lumMod val="50000"/>
                    <a:lumOff val="50000"/>
                  </a:schemeClr>
                </a:solidFill>
                <a:effectLst/>
                <a:latin typeface="Consolas" panose="020B0609020204030204" pitchFamily="49" charset="0"/>
              </a:rPr>
              <a:t>Arguments</a:t>
            </a:r>
            <a:r>
              <a:rPr lang="en-US" b="0" i="0" dirty="0">
                <a:solidFill>
                  <a:schemeClr val="tx1">
                    <a:lumMod val="50000"/>
                    <a:lumOff val="50000"/>
                  </a:schemeClr>
                </a:solidFill>
                <a:effectLst/>
                <a:latin typeface="Consolas" panose="020B0609020204030204" pitchFamily="49" charset="0"/>
              </a:rPr>
              <a:t>[a, b, 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 ‘c’);</a:t>
            </a:r>
            <a:endParaRPr lang="ru-RU" dirty="0">
              <a:solidFill>
                <a:schemeClr val="tx1">
                  <a:lumMod val="65000"/>
                  <a:lumOff val="35000"/>
                </a:schemeClr>
              </a:solidFill>
              <a:latin typeface="Consolas" panose="020B0609020204030204" pitchFamily="49" charset="0"/>
            </a:endParaRPr>
          </a:p>
        </p:txBody>
      </p:sp>
      <p:sp>
        <p:nvSpPr>
          <p:cNvPr id="51" name="TextBox 50">
            <a:extLst>
              <a:ext uri="{FF2B5EF4-FFF2-40B4-BE49-F238E27FC236}">
                <a16:creationId xmlns:a16="http://schemas.microsoft.com/office/drawing/2014/main" id="{F7BC7758-49DD-42B5-92D2-EC56148AB063}"/>
              </a:ext>
            </a:extLst>
          </p:cNvPr>
          <p:cNvSpPr txBox="1"/>
          <p:nvPr/>
        </p:nvSpPr>
        <p:spPr>
          <a:xfrm>
            <a:off x="3331016" y="3758198"/>
            <a:ext cx="1926784"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9"/>
              </a:rPr>
              <a:t>Function.arguments</a:t>
            </a:r>
            <a:endParaRPr lang="en-US" b="1" i="0" dirty="0">
              <a:solidFill>
                <a:srgbClr val="1B1B1B"/>
              </a:solidFill>
              <a:effectLst/>
              <a:latin typeface="Comic Sans MS" panose="030F0702030302020204" pitchFamily="66" charset="0"/>
            </a:endParaRPr>
          </a:p>
        </p:txBody>
      </p:sp>
      <p:cxnSp>
        <p:nvCxnSpPr>
          <p:cNvPr id="45" name="Соединитель: изогнутый 44">
            <a:extLst>
              <a:ext uri="{FF2B5EF4-FFF2-40B4-BE49-F238E27FC236}">
                <a16:creationId xmlns:a16="http://schemas.microsoft.com/office/drawing/2014/main" id="{A89BDC4B-92C8-417B-8CD3-AAD656183B6E}"/>
              </a:ext>
            </a:extLst>
          </p:cNvPr>
          <p:cNvCxnSpPr>
            <a:cxnSpLocks/>
            <a:stCxn id="51" idx="2"/>
          </p:cNvCxnSpPr>
          <p:nvPr/>
        </p:nvCxnSpPr>
        <p:spPr>
          <a:xfrm rot="5400000">
            <a:off x="3778169" y="4186714"/>
            <a:ext cx="636979" cy="3955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91B2E11-E503-44CF-AE69-0715EFF2F349}"/>
              </a:ext>
            </a:extLst>
          </p:cNvPr>
          <p:cNvSpPr txBox="1"/>
          <p:nvPr/>
        </p:nvSpPr>
        <p:spPr>
          <a:xfrm>
            <a:off x="9881888" y="2783276"/>
            <a:ext cx="1966861" cy="461665"/>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получи</a:t>
            </a:r>
            <a:r>
              <a:rPr lang="ru-RU" sz="1200" dirty="0">
                <a:solidFill>
                  <a:srgbClr val="333333"/>
                </a:solidFill>
                <a:latin typeface="Comic Sans MS" panose="030F0702030302020204" pitchFamily="66" charset="0"/>
              </a:rPr>
              <a:t>м</a:t>
            </a:r>
            <a:r>
              <a:rPr lang="ru-RU" sz="1200" b="0" i="0" dirty="0">
                <a:solidFill>
                  <a:srgbClr val="333333"/>
                </a:solidFill>
                <a:effectLst/>
                <a:latin typeface="Comic Sans MS" panose="030F0702030302020204" pitchFamily="66" charset="0"/>
              </a:rPr>
              <a:t> массив из списка параметров</a:t>
            </a:r>
            <a:endParaRPr lang="ru-RU" sz="1200" dirty="0">
              <a:latin typeface="Comic Sans MS" panose="030F0702030302020204" pitchFamily="66" charset="0"/>
            </a:endParaRPr>
          </a:p>
        </p:txBody>
      </p:sp>
      <p:cxnSp>
        <p:nvCxnSpPr>
          <p:cNvPr id="53" name="Соединитель: изогнутый 52">
            <a:extLst>
              <a:ext uri="{FF2B5EF4-FFF2-40B4-BE49-F238E27FC236}">
                <a16:creationId xmlns:a16="http://schemas.microsoft.com/office/drawing/2014/main" id="{73BF2CFE-363F-495F-93DA-FE15B060D9D5}"/>
              </a:ext>
            </a:extLst>
          </p:cNvPr>
          <p:cNvCxnSpPr>
            <a:cxnSpLocks/>
            <a:stCxn id="55" idx="1"/>
          </p:cNvCxnSpPr>
          <p:nvPr/>
        </p:nvCxnSpPr>
        <p:spPr>
          <a:xfrm rot="10800000">
            <a:off x="7975600" y="2656779"/>
            <a:ext cx="1906288" cy="357330"/>
          </a:xfrm>
          <a:prstGeom prst="curvedConnector3">
            <a:avLst>
              <a:gd name="adj1" fmla="val 22685"/>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1280</Words>
  <Application>Microsoft Office PowerPoint</Application>
  <PresentationFormat>Широкоэкранный</PresentationFormat>
  <Paragraphs>210</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Arial</vt:lpstr>
      <vt:lpstr>Consolas</vt: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66</cp:revision>
  <dcterms:modified xsi:type="dcterms:W3CDTF">2021-11-07T23:24:56Z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